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5" r:id="rId2"/>
  </p:sldMasterIdLst>
  <p:notesMasterIdLst>
    <p:notesMasterId r:id="rId56"/>
  </p:notesMasterIdLst>
  <p:sldIdLst>
    <p:sldId id="335" r:id="rId3"/>
    <p:sldId id="312" r:id="rId4"/>
    <p:sldId id="427" r:id="rId5"/>
    <p:sldId id="311" r:id="rId6"/>
    <p:sldId id="313" r:id="rId7"/>
    <p:sldId id="460" r:id="rId8"/>
    <p:sldId id="424" r:id="rId9"/>
    <p:sldId id="425" r:id="rId10"/>
    <p:sldId id="426" r:id="rId11"/>
    <p:sldId id="423" r:id="rId12"/>
    <p:sldId id="310" r:id="rId13"/>
    <p:sldId id="434" r:id="rId14"/>
    <p:sldId id="396" r:id="rId15"/>
    <p:sldId id="397" r:id="rId16"/>
    <p:sldId id="456" r:id="rId17"/>
    <p:sldId id="398" r:id="rId18"/>
    <p:sldId id="462" r:id="rId19"/>
    <p:sldId id="461" r:id="rId20"/>
    <p:sldId id="400" r:id="rId21"/>
    <p:sldId id="401" r:id="rId22"/>
    <p:sldId id="435" r:id="rId23"/>
    <p:sldId id="428" r:id="rId24"/>
    <p:sldId id="432" r:id="rId25"/>
    <p:sldId id="433" r:id="rId26"/>
    <p:sldId id="429" r:id="rId27"/>
    <p:sldId id="452" r:id="rId28"/>
    <p:sldId id="453" r:id="rId29"/>
    <p:sldId id="393" r:id="rId30"/>
    <p:sldId id="406" r:id="rId31"/>
    <p:sldId id="445" r:id="rId32"/>
    <p:sldId id="463" r:id="rId33"/>
    <p:sldId id="441" r:id="rId34"/>
    <p:sldId id="442" r:id="rId35"/>
    <p:sldId id="413" r:id="rId36"/>
    <p:sldId id="436" r:id="rId37"/>
    <p:sldId id="419" r:id="rId38"/>
    <p:sldId id="438" r:id="rId39"/>
    <p:sldId id="420" r:id="rId40"/>
    <p:sldId id="421" r:id="rId41"/>
    <p:sldId id="422" r:id="rId42"/>
    <p:sldId id="443" r:id="rId43"/>
    <p:sldId id="451" r:id="rId44"/>
    <p:sldId id="459" r:id="rId45"/>
    <p:sldId id="387" r:id="rId46"/>
    <p:sldId id="285" r:id="rId47"/>
    <p:sldId id="336" r:id="rId48"/>
    <p:sldId id="446" r:id="rId49"/>
    <p:sldId id="292" r:id="rId50"/>
    <p:sldId id="332" r:id="rId51"/>
    <p:sldId id="333" r:id="rId52"/>
    <p:sldId id="457" r:id="rId53"/>
    <p:sldId id="450" r:id="rId54"/>
    <p:sldId id="447"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12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90925" autoAdjust="0"/>
  </p:normalViewPr>
  <p:slideViewPr>
    <p:cSldViewPr>
      <p:cViewPr varScale="1">
        <p:scale>
          <a:sx n="68" d="100"/>
          <a:sy n="68" d="100"/>
        </p:scale>
        <p:origin x="1512" y="54"/>
      </p:cViewPr>
      <p:guideLst>
        <p:guide orient="horz" pos="2160"/>
        <p:guide pos="2880"/>
      </p:guideLst>
    </p:cSldViewPr>
  </p:slideViewPr>
  <p:notesTextViewPr>
    <p:cViewPr>
      <p:scale>
        <a:sx n="1" d="1"/>
        <a:sy n="1" d="1"/>
      </p:scale>
      <p:origin x="0" y="0"/>
    </p:cViewPr>
  </p:notesTextViewPr>
  <p:sorterViewPr>
    <p:cViewPr>
      <p:scale>
        <a:sx n="66" d="100"/>
        <a:sy n="66" d="100"/>
      </p:scale>
      <p:origin x="0" y="186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57F77E-2209-4365-9B67-BC8B86C53785}" type="datetimeFigureOut">
              <a:rPr lang="en-US" smtClean="0"/>
              <a:pPr/>
              <a:t>7/30/2014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7E1026-F472-4919-A0BA-89C4E754F47D}" type="slidenum">
              <a:rPr lang="en-US" smtClean="0"/>
              <a:pPr/>
              <a:t>‹#›</a:t>
            </a:fld>
            <a:endParaRPr lang="en-US"/>
          </a:p>
        </p:txBody>
      </p:sp>
    </p:spTree>
    <p:extLst>
      <p:ext uri="{BB962C8B-B14F-4D97-AF65-F5344CB8AC3E}">
        <p14:creationId xmlns:p14="http://schemas.microsoft.com/office/powerpoint/2010/main" val="1858016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en.wikipedia.org/wiki/Harvard_College_Observatory" TargetMode="External"/><Relationship Id="rId7" Type="http://schemas.openxmlformats.org/officeDocument/2006/relationships/hyperlink" Target="http://burro.astr.cwru.edu/stu/advanced/stars_binvar.html"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burro.astr.cwru.edu/stu/advanced/stars_cycle.html" TargetMode="External"/><Relationship Id="rId5" Type="http://schemas.openxmlformats.org/officeDocument/2006/relationships/hyperlink" Target="http://burro.astr.cwru.edu/stu/advanced/sun_main.html" TargetMode="External"/><Relationship Id="rId4" Type="http://schemas.openxmlformats.org/officeDocument/2006/relationships/hyperlink" Target="http://en.wikipedia.org/wiki/Henry_Draper_Catalogue"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CD6776-86DD-439B-BCCD-177C09582277}" type="slidenum">
              <a:rPr lang="en-US" smtClean="0"/>
              <a:pPr/>
              <a:t>7</a:t>
            </a:fld>
            <a:endParaRPr lang="en-US"/>
          </a:p>
        </p:txBody>
      </p:sp>
    </p:spTree>
    <p:extLst>
      <p:ext uri="{BB962C8B-B14F-4D97-AF65-F5344CB8AC3E}">
        <p14:creationId xmlns:p14="http://schemas.microsoft.com/office/powerpoint/2010/main" val="3948882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further you are from a light, the more</a:t>
            </a:r>
            <a:r>
              <a:rPr lang="en-US" baseline="0" dirty="0" smtClean="0"/>
              <a:t> distributed the light will be, according to the inverse square law. </a:t>
            </a:r>
            <a:endParaRPr lang="en-US" dirty="0"/>
          </a:p>
        </p:txBody>
      </p:sp>
      <p:sp>
        <p:nvSpPr>
          <p:cNvPr id="4" name="Slide Number Placeholder 3"/>
          <p:cNvSpPr>
            <a:spLocks noGrp="1"/>
          </p:cNvSpPr>
          <p:nvPr>
            <p:ph type="sldNum" sz="quarter" idx="10"/>
          </p:nvPr>
        </p:nvSpPr>
        <p:spPr/>
        <p:txBody>
          <a:bodyPr/>
          <a:lstStyle/>
          <a:p>
            <a:fld id="{B57E1026-F472-4919-A0BA-89C4E754F47D}" type="slidenum">
              <a:rPr lang="en-US" smtClean="0"/>
              <a:pPr/>
              <a:t>14</a:t>
            </a:fld>
            <a:endParaRPr lang="en-US"/>
          </a:p>
        </p:txBody>
      </p:sp>
    </p:spTree>
    <p:extLst>
      <p:ext uri="{BB962C8B-B14F-4D97-AF65-F5344CB8AC3E}">
        <p14:creationId xmlns:p14="http://schemas.microsoft.com/office/powerpoint/2010/main" val="1390153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we measure distance depends on</a:t>
            </a:r>
            <a:r>
              <a:rPr lang="en-US" baseline="0" dirty="0" smtClean="0"/>
              <a:t> how far away the object is</a:t>
            </a:r>
            <a:endParaRPr lang="en-US" dirty="0"/>
          </a:p>
        </p:txBody>
      </p:sp>
      <p:sp>
        <p:nvSpPr>
          <p:cNvPr id="4" name="Slide Number Placeholder 3"/>
          <p:cNvSpPr>
            <a:spLocks noGrp="1"/>
          </p:cNvSpPr>
          <p:nvPr>
            <p:ph type="sldNum" sz="quarter" idx="10"/>
          </p:nvPr>
        </p:nvSpPr>
        <p:spPr/>
        <p:txBody>
          <a:bodyPr/>
          <a:lstStyle/>
          <a:p>
            <a:fld id="{2ACD6776-86DD-439B-BCCD-177C09582277}" type="slidenum">
              <a:rPr lang="en-US" smtClean="0"/>
              <a:pPr/>
              <a:t>15</a:t>
            </a:fld>
            <a:endParaRPr lang="en-US"/>
          </a:p>
        </p:txBody>
      </p:sp>
    </p:spTree>
    <p:extLst>
      <p:ext uri="{BB962C8B-B14F-4D97-AF65-F5344CB8AC3E}">
        <p14:creationId xmlns:p14="http://schemas.microsoft.com/office/powerpoint/2010/main" val="17001141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tell just by looking at the formula</a:t>
            </a:r>
            <a:r>
              <a:rPr lang="en-US" baseline="0" dirty="0" smtClean="0"/>
              <a:t> that Temp and wavelength are inversely proportional</a:t>
            </a:r>
            <a:endParaRPr lang="en-US" dirty="0"/>
          </a:p>
        </p:txBody>
      </p:sp>
      <p:sp>
        <p:nvSpPr>
          <p:cNvPr id="4" name="Slide Number Placeholder 3"/>
          <p:cNvSpPr>
            <a:spLocks noGrp="1"/>
          </p:cNvSpPr>
          <p:nvPr>
            <p:ph type="sldNum" sz="quarter" idx="10"/>
          </p:nvPr>
        </p:nvSpPr>
        <p:spPr/>
        <p:txBody>
          <a:bodyPr/>
          <a:lstStyle/>
          <a:p>
            <a:fld id="{B57E1026-F472-4919-A0BA-89C4E754F47D}" type="slidenum">
              <a:rPr lang="en-US" smtClean="0"/>
              <a:pPr/>
              <a:t>19</a:t>
            </a:fld>
            <a:endParaRPr lang="en-US"/>
          </a:p>
        </p:txBody>
      </p:sp>
    </p:spTree>
    <p:extLst>
      <p:ext uri="{BB962C8B-B14F-4D97-AF65-F5344CB8AC3E}">
        <p14:creationId xmlns:p14="http://schemas.microsoft.com/office/powerpoint/2010/main" val="518188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In the late 19th century large-scale photographic spectroscopic surveys of stars were performed at </a:t>
            </a:r>
            <a:r>
              <a:rPr lang="en-US" sz="1200" b="0" i="0" u="none" strike="noStrike" kern="1200" dirty="0" smtClean="0">
                <a:solidFill>
                  <a:schemeClr val="tx1"/>
                </a:solidFill>
                <a:latin typeface="+mn-lt"/>
                <a:ea typeface="+mn-ea"/>
                <a:cs typeface="+mn-cs"/>
                <a:hlinkClick r:id="rId3" tooltip="Harvard College Observatory"/>
              </a:rPr>
              <a:t>Harvard College Observatory</a:t>
            </a:r>
            <a:r>
              <a:rPr lang="en-US" sz="1200" b="0" i="0" kern="1200" dirty="0" smtClean="0">
                <a:solidFill>
                  <a:schemeClr val="tx1"/>
                </a:solidFill>
                <a:latin typeface="+mn-lt"/>
                <a:ea typeface="+mn-ea"/>
                <a:cs typeface="+mn-cs"/>
              </a:rPr>
              <a:t>, producing spectral classifications for tens of thousands of stars, culminating ultimately in the </a:t>
            </a:r>
            <a:r>
              <a:rPr lang="en-US" sz="1200" b="0" i="0" u="none" strike="noStrike" kern="1200" dirty="0" smtClean="0">
                <a:solidFill>
                  <a:schemeClr val="tx1"/>
                </a:solidFill>
                <a:latin typeface="+mn-lt"/>
                <a:ea typeface="+mn-ea"/>
                <a:cs typeface="+mn-cs"/>
                <a:hlinkClick r:id="rId4" tooltip="Henry Draper Catalogue"/>
              </a:rPr>
              <a:t>Henry Draper Catalogue</a:t>
            </a:r>
            <a:r>
              <a:rPr lang="en-US" sz="1200" b="0" i="0" kern="1200" dirty="0" smtClean="0">
                <a:solidFill>
                  <a:schemeClr val="tx1"/>
                </a:solidFill>
                <a:latin typeface="+mn-lt"/>
                <a:ea typeface="+mn-ea"/>
                <a:cs typeface="+mn-cs"/>
              </a:rPr>
              <a:t>.</a:t>
            </a:r>
          </a:p>
          <a:p>
            <a:endParaRPr lang="en-US" sz="1200" b="0" i="0" kern="1200" dirty="0" smtClean="0">
              <a:solidFill>
                <a:schemeClr val="tx1"/>
              </a:solidFill>
              <a:latin typeface="+mn-lt"/>
              <a:ea typeface="+mn-ea"/>
              <a:cs typeface="+mn-cs"/>
            </a:endParaRPr>
          </a:p>
          <a:p>
            <a:r>
              <a:rPr lang="en-US" sz="1200" b="1" i="0" u="sng" kern="1200" dirty="0" smtClean="0">
                <a:solidFill>
                  <a:schemeClr val="tx1"/>
                </a:solidFill>
                <a:latin typeface="+mn-lt"/>
                <a:ea typeface="+mn-ea"/>
                <a:cs typeface="+mn-cs"/>
              </a:rPr>
              <a:t>Origin</a:t>
            </a:r>
          </a:p>
          <a:p>
            <a:r>
              <a:rPr lang="en-US" sz="1200" b="0" i="0" u="none" strike="noStrike" kern="1200" dirty="0" smtClean="0">
                <a:solidFill>
                  <a:schemeClr val="tx1"/>
                </a:solidFill>
                <a:latin typeface="+mn-lt"/>
                <a:ea typeface="+mn-ea"/>
                <a:cs typeface="+mn-cs"/>
              </a:rPr>
              <a:t>Independently, Danish astronomer </a:t>
            </a:r>
            <a:r>
              <a:rPr lang="en-US" sz="1200" b="0" i="0" u="none" strike="noStrike" kern="1200" dirty="0" err="1" smtClean="0">
                <a:solidFill>
                  <a:schemeClr val="tx1"/>
                </a:solidFill>
                <a:latin typeface="+mn-lt"/>
                <a:ea typeface="+mn-ea"/>
                <a:cs typeface="+mn-cs"/>
              </a:rPr>
              <a:t>Ejnar</a:t>
            </a:r>
            <a:r>
              <a:rPr lang="en-US" sz="1200" b="0" i="0" u="none" strike="noStrike" kern="1200" dirty="0" smtClean="0">
                <a:solidFill>
                  <a:schemeClr val="tx1"/>
                </a:solidFill>
                <a:latin typeface="+mn-lt"/>
                <a:ea typeface="+mn-ea"/>
                <a:cs typeface="+mn-cs"/>
              </a:rPr>
              <a:t> </a:t>
            </a:r>
            <a:r>
              <a:rPr lang="en-US" sz="1200" b="0" i="0" u="none" strike="noStrike" kern="1200" dirty="0" err="1" smtClean="0">
                <a:solidFill>
                  <a:schemeClr val="tx1"/>
                </a:solidFill>
                <a:latin typeface="+mn-lt"/>
                <a:ea typeface="+mn-ea"/>
                <a:cs typeface="+mn-cs"/>
              </a:rPr>
              <a:t>Hertzsprung</a:t>
            </a:r>
            <a:r>
              <a:rPr lang="en-US" sz="1200" b="0" i="0" u="none" strike="noStrike" kern="1200" dirty="0" smtClean="0">
                <a:solidFill>
                  <a:schemeClr val="tx1"/>
                </a:solidFill>
                <a:latin typeface="+mn-lt"/>
                <a:ea typeface="+mn-ea"/>
                <a:cs typeface="+mn-cs"/>
              </a:rPr>
              <a:t> and American astronomer Henry Norris Russell discovered that when they compared the luminosity with the type of light that was observed from stars, there were many patterns that emerged. In 1905, </a:t>
            </a:r>
            <a:r>
              <a:rPr lang="en-US" sz="1200" b="0" i="0" u="none" strike="noStrike" kern="1200" dirty="0" err="1" smtClean="0">
                <a:solidFill>
                  <a:schemeClr val="tx1"/>
                </a:solidFill>
                <a:latin typeface="+mn-lt"/>
                <a:ea typeface="+mn-ea"/>
                <a:cs typeface="+mn-cs"/>
              </a:rPr>
              <a:t>Hertzsprung</a:t>
            </a:r>
            <a:r>
              <a:rPr lang="en-US" sz="1200" b="0" i="0" u="none" strike="noStrike" kern="1200" dirty="0" smtClean="0">
                <a:solidFill>
                  <a:schemeClr val="tx1"/>
                </a:solidFill>
                <a:latin typeface="+mn-lt"/>
                <a:ea typeface="+mn-ea"/>
                <a:cs typeface="+mn-cs"/>
              </a:rPr>
              <a:t> presented tables of luminosities and star colors, noting many correlations and trends. In 1913, Russell published similar data in a diagram. It is now called the </a:t>
            </a:r>
            <a:r>
              <a:rPr lang="en-US" sz="1200" b="0" i="0" u="none" strike="noStrike" kern="1200" dirty="0" err="1" smtClean="0">
                <a:solidFill>
                  <a:schemeClr val="tx1"/>
                </a:solidFill>
                <a:latin typeface="+mn-lt"/>
                <a:ea typeface="+mn-ea"/>
                <a:cs typeface="+mn-cs"/>
              </a:rPr>
              <a:t>Hertzsprung</a:t>
            </a:r>
            <a:r>
              <a:rPr lang="en-US" sz="1200" b="0" i="0" u="none" strike="noStrike" kern="1200" dirty="0" smtClean="0">
                <a:solidFill>
                  <a:schemeClr val="tx1"/>
                </a:solidFill>
                <a:latin typeface="+mn-lt"/>
                <a:ea typeface="+mn-ea"/>
                <a:cs typeface="+mn-cs"/>
              </a:rPr>
              <a:t>-Russell Diagram in honor of these two pioneers.</a:t>
            </a:r>
          </a:p>
          <a:p>
            <a:r>
              <a:rPr lang="en-US" sz="1200" b="1" i="0" u="sng" kern="1200" dirty="0" smtClean="0">
                <a:solidFill>
                  <a:schemeClr val="tx1"/>
                </a:solidFill>
                <a:latin typeface="+mn-lt"/>
                <a:ea typeface="+mn-ea"/>
                <a:cs typeface="+mn-cs"/>
              </a:rPr>
              <a:t>Patterns</a:t>
            </a:r>
          </a:p>
          <a:p>
            <a:r>
              <a:rPr lang="en-US" sz="1200" b="0" i="0" u="none" strike="noStrike" kern="1200" dirty="0" smtClean="0">
                <a:solidFill>
                  <a:schemeClr val="tx1"/>
                </a:solidFill>
                <a:latin typeface="+mn-lt"/>
                <a:ea typeface="+mn-ea"/>
                <a:cs typeface="+mn-cs"/>
              </a:rPr>
              <a:t>Russell noticed that almost 90% of the stars fell along a diagonal ribbon that stretched from the top-left to the bottom-right of his diagram. The stars that fell into this diagonal ribbons were classified as the Main Sequence, of which our </a:t>
            </a:r>
            <a:r>
              <a:rPr lang="en-US" sz="1200" b="0" i="0" u="none" strike="noStrike" kern="1200" dirty="0" smtClean="0">
                <a:solidFill>
                  <a:schemeClr val="tx1"/>
                </a:solidFill>
                <a:latin typeface="+mn-lt"/>
                <a:ea typeface="+mn-ea"/>
                <a:cs typeface="+mn-cs"/>
                <a:hlinkClick r:id="rId5"/>
              </a:rPr>
              <a:t>sun</a:t>
            </a:r>
            <a:r>
              <a:rPr lang="en-US" sz="1200" b="0" i="0" u="none" strike="noStrike" kern="1200" dirty="0" smtClean="0">
                <a:solidFill>
                  <a:schemeClr val="tx1"/>
                </a:solidFill>
                <a:latin typeface="+mn-lt"/>
                <a:ea typeface="+mn-ea"/>
                <a:cs typeface="+mn-cs"/>
              </a:rPr>
              <a:t> is a member.</a:t>
            </a:r>
          </a:p>
          <a:p>
            <a:r>
              <a:rPr lang="en-US" sz="1200" b="0" i="0" u="none" strike="noStrike" kern="1200" dirty="0" smtClean="0">
                <a:solidFill>
                  <a:schemeClr val="tx1"/>
                </a:solidFill>
                <a:latin typeface="+mn-lt"/>
                <a:ea typeface="+mn-ea"/>
                <a:cs typeface="+mn-cs"/>
              </a:rPr>
              <a:t>They also noticed that other groups of stars became evident. Those included blue </a:t>
            </a:r>
            <a:r>
              <a:rPr lang="en-US" sz="1200" b="0" i="0" u="none" strike="noStrike" kern="1200" dirty="0" err="1" smtClean="0">
                <a:solidFill>
                  <a:schemeClr val="tx1"/>
                </a:solidFill>
                <a:latin typeface="+mn-lt"/>
                <a:ea typeface="+mn-ea"/>
                <a:cs typeface="+mn-cs"/>
              </a:rPr>
              <a:t>supergiants</a:t>
            </a:r>
            <a:r>
              <a:rPr lang="en-US" sz="1200" b="0" i="0" u="none" strike="noStrike" kern="1200" dirty="0" smtClean="0">
                <a:solidFill>
                  <a:schemeClr val="tx1"/>
                </a:solidFill>
                <a:latin typeface="+mn-lt"/>
                <a:ea typeface="+mn-ea"/>
                <a:cs typeface="+mn-cs"/>
              </a:rPr>
              <a:t> in the upper-left, red </a:t>
            </a:r>
            <a:r>
              <a:rPr lang="en-US" sz="1200" b="0" i="0" u="none" strike="noStrike" kern="1200" dirty="0" err="1" smtClean="0">
                <a:solidFill>
                  <a:schemeClr val="tx1"/>
                </a:solidFill>
                <a:latin typeface="+mn-lt"/>
                <a:ea typeface="+mn-ea"/>
                <a:cs typeface="+mn-cs"/>
              </a:rPr>
              <a:t>supergiants</a:t>
            </a:r>
            <a:r>
              <a:rPr lang="en-US" sz="1200" b="0" i="0" u="none" strike="noStrike" kern="1200" dirty="0" smtClean="0">
                <a:solidFill>
                  <a:schemeClr val="tx1"/>
                </a:solidFill>
                <a:latin typeface="+mn-lt"/>
                <a:ea typeface="+mn-ea"/>
                <a:cs typeface="+mn-cs"/>
              </a:rPr>
              <a:t> in the upper-right, </a:t>
            </a:r>
            <a:r>
              <a:rPr lang="en-US" sz="1200" b="0" i="0" u="none" strike="noStrike" kern="1200" dirty="0" smtClean="0">
                <a:solidFill>
                  <a:schemeClr val="tx1"/>
                </a:solidFill>
                <a:latin typeface="+mn-lt"/>
                <a:ea typeface="+mn-ea"/>
                <a:cs typeface="+mn-cs"/>
                <a:hlinkClick r:id="rId6"/>
              </a:rPr>
              <a:t>white dwarfs</a:t>
            </a:r>
            <a:r>
              <a:rPr lang="en-US" sz="1200" b="0" i="0" u="none" strike="noStrike" kern="1200" dirty="0" smtClean="0">
                <a:solidFill>
                  <a:schemeClr val="tx1"/>
                </a:solidFill>
                <a:latin typeface="+mn-lt"/>
                <a:ea typeface="+mn-ea"/>
                <a:cs typeface="+mn-cs"/>
              </a:rPr>
              <a:t> in the lower-left, </a:t>
            </a:r>
            <a:r>
              <a:rPr lang="en-US" sz="1200" b="0" i="0" u="none" strike="noStrike" kern="1200" dirty="0" smtClean="0">
                <a:solidFill>
                  <a:schemeClr val="tx1"/>
                </a:solidFill>
                <a:latin typeface="+mn-lt"/>
                <a:ea typeface="+mn-ea"/>
                <a:cs typeface="+mn-cs"/>
                <a:hlinkClick r:id="rId6"/>
              </a:rPr>
              <a:t>red dwarfs</a:t>
            </a:r>
            <a:r>
              <a:rPr lang="en-US" sz="1200" b="0" i="0" u="none" strike="noStrike" kern="1200" dirty="0" smtClean="0">
                <a:solidFill>
                  <a:schemeClr val="tx1"/>
                </a:solidFill>
                <a:latin typeface="+mn-lt"/>
                <a:ea typeface="+mn-ea"/>
                <a:cs typeface="+mn-cs"/>
              </a:rPr>
              <a:t> in the lower-right, red giants and </a:t>
            </a:r>
            <a:r>
              <a:rPr lang="en-US" sz="1200" b="0" i="0" u="none" strike="noStrike" kern="1200" dirty="0" err="1" smtClean="0">
                <a:solidFill>
                  <a:schemeClr val="tx1"/>
                </a:solidFill>
                <a:latin typeface="+mn-lt"/>
                <a:ea typeface="+mn-ea"/>
                <a:cs typeface="+mn-cs"/>
                <a:hlinkClick r:id="rId7"/>
              </a:rPr>
              <a:t>cepheid</a:t>
            </a:r>
            <a:r>
              <a:rPr lang="en-US" sz="1200" b="0" i="0" u="none" strike="noStrike" kern="1200" dirty="0" smtClean="0">
                <a:solidFill>
                  <a:schemeClr val="tx1"/>
                </a:solidFill>
                <a:latin typeface="+mn-lt"/>
                <a:ea typeface="+mn-ea"/>
                <a:cs typeface="+mn-cs"/>
                <a:hlinkClick r:id="rId7"/>
              </a:rPr>
              <a:t> variables</a:t>
            </a:r>
            <a:r>
              <a:rPr lang="en-US" sz="1200" b="0" i="0" u="none" strike="noStrike" kern="1200" dirty="0" smtClean="0">
                <a:solidFill>
                  <a:schemeClr val="tx1"/>
                </a:solidFill>
                <a:latin typeface="+mn-lt"/>
                <a:ea typeface="+mn-ea"/>
                <a:cs typeface="+mn-cs"/>
              </a:rPr>
              <a:t> in the middle-right (the branch extending from the main sequence).</a:t>
            </a:r>
          </a:p>
          <a:p>
            <a:endParaRPr lang="en-US" dirty="0"/>
          </a:p>
        </p:txBody>
      </p:sp>
      <p:sp>
        <p:nvSpPr>
          <p:cNvPr id="4" name="Slide Number Placeholder 3"/>
          <p:cNvSpPr>
            <a:spLocks noGrp="1"/>
          </p:cNvSpPr>
          <p:nvPr>
            <p:ph type="sldNum" sz="quarter" idx="10"/>
          </p:nvPr>
        </p:nvSpPr>
        <p:spPr/>
        <p:txBody>
          <a:bodyPr/>
          <a:lstStyle/>
          <a:p>
            <a:fld id="{B57E1026-F472-4919-A0BA-89C4E754F47D}" type="slidenum">
              <a:rPr lang="en-US" smtClean="0"/>
              <a:pPr/>
              <a:t>22</a:t>
            </a:fld>
            <a:endParaRPr lang="en-US"/>
          </a:p>
        </p:txBody>
      </p:sp>
    </p:spTree>
    <p:extLst>
      <p:ext uri="{BB962C8B-B14F-4D97-AF65-F5344CB8AC3E}">
        <p14:creationId xmlns:p14="http://schemas.microsoft.com/office/powerpoint/2010/main" val="1213796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is positive</a:t>
            </a:r>
            <a:r>
              <a:rPr lang="en-US" baseline="0" dirty="0" smtClean="0"/>
              <a:t> relationship between luminosity and mass of stars</a:t>
            </a:r>
            <a:endParaRPr lang="en-US" dirty="0"/>
          </a:p>
        </p:txBody>
      </p:sp>
      <p:sp>
        <p:nvSpPr>
          <p:cNvPr id="4" name="Slide Number Placeholder 3"/>
          <p:cNvSpPr>
            <a:spLocks noGrp="1"/>
          </p:cNvSpPr>
          <p:nvPr>
            <p:ph type="sldNum" sz="quarter" idx="10"/>
          </p:nvPr>
        </p:nvSpPr>
        <p:spPr/>
        <p:txBody>
          <a:bodyPr/>
          <a:lstStyle/>
          <a:p>
            <a:fld id="{B57E1026-F472-4919-A0BA-89C4E754F47D}" type="slidenum">
              <a:rPr lang="en-US" smtClean="0"/>
              <a:pPr/>
              <a:t>23</a:t>
            </a:fld>
            <a:endParaRPr lang="en-US"/>
          </a:p>
        </p:txBody>
      </p:sp>
    </p:spTree>
    <p:extLst>
      <p:ext uri="{BB962C8B-B14F-4D97-AF65-F5344CB8AC3E}">
        <p14:creationId xmlns:p14="http://schemas.microsoft.com/office/powerpoint/2010/main" val="41032313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Which</a:t>
            </a:r>
            <a:r>
              <a:rPr lang="en-US" baseline="0" dirty="0" smtClean="0"/>
              <a:t> means we can read the mass of the star along the main sequence on the H-R diagram. </a:t>
            </a:r>
            <a:endParaRPr lang="en-US" dirty="0"/>
          </a:p>
        </p:txBody>
      </p:sp>
      <p:sp>
        <p:nvSpPr>
          <p:cNvPr id="4" name="Slide Number Placeholder 3"/>
          <p:cNvSpPr>
            <a:spLocks noGrp="1"/>
          </p:cNvSpPr>
          <p:nvPr>
            <p:ph type="sldNum" sz="quarter" idx="10"/>
          </p:nvPr>
        </p:nvSpPr>
        <p:spPr/>
        <p:txBody>
          <a:bodyPr/>
          <a:lstStyle/>
          <a:p>
            <a:fld id="{B57E1026-F472-4919-A0BA-89C4E754F47D}" type="slidenum">
              <a:rPr lang="en-US" smtClean="0"/>
              <a:pPr/>
              <a:t>24</a:t>
            </a:fld>
            <a:endParaRPr lang="en-US"/>
          </a:p>
        </p:txBody>
      </p:sp>
    </p:spTree>
    <p:extLst>
      <p:ext uri="{BB962C8B-B14F-4D97-AF65-F5344CB8AC3E}">
        <p14:creationId xmlns:p14="http://schemas.microsoft.com/office/powerpoint/2010/main" val="2111163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jam-packed</a:t>
            </a:r>
            <a:r>
              <a:rPr lang="en-US" baseline="0" dirty="0" smtClean="0"/>
              <a:t> with information and the most highly used diagram in all of astronomy.</a:t>
            </a:r>
          </a:p>
          <a:p>
            <a:endParaRPr lang="en-US" baseline="0" dirty="0" smtClean="0"/>
          </a:p>
          <a:p>
            <a:r>
              <a:rPr lang="en-US" baseline="0" dirty="0" smtClean="0"/>
              <a:t>Stars spend 90% of their lifetimes on the main sequence – burning H to fuel the core. </a:t>
            </a:r>
          </a:p>
          <a:p>
            <a:r>
              <a:rPr lang="en-US" baseline="0" dirty="0" smtClean="0"/>
              <a:t>After H is spent, He forms the core and the star moves off the main sequence. </a:t>
            </a:r>
          </a:p>
          <a:p>
            <a:r>
              <a:rPr lang="en-US" baseline="0" dirty="0" smtClean="0"/>
              <a:t>The evolution track is determined by the star’s mass. </a:t>
            </a:r>
            <a:endParaRPr lang="en-US" dirty="0"/>
          </a:p>
        </p:txBody>
      </p:sp>
      <p:sp>
        <p:nvSpPr>
          <p:cNvPr id="4" name="Slide Number Placeholder 3"/>
          <p:cNvSpPr>
            <a:spLocks noGrp="1"/>
          </p:cNvSpPr>
          <p:nvPr>
            <p:ph type="sldNum" sz="quarter" idx="10"/>
          </p:nvPr>
        </p:nvSpPr>
        <p:spPr/>
        <p:txBody>
          <a:bodyPr/>
          <a:lstStyle/>
          <a:p>
            <a:fld id="{B57E1026-F472-4919-A0BA-89C4E754F47D}" type="slidenum">
              <a:rPr lang="en-US" smtClean="0"/>
              <a:pPr/>
              <a:t>25</a:t>
            </a:fld>
            <a:endParaRPr lang="en-US"/>
          </a:p>
        </p:txBody>
      </p:sp>
    </p:spTree>
    <p:extLst>
      <p:ext uri="{BB962C8B-B14F-4D97-AF65-F5344CB8AC3E}">
        <p14:creationId xmlns:p14="http://schemas.microsoft.com/office/powerpoint/2010/main" val="17764349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charset="0"/>
              </a:rPr>
              <a:t>The planets, with the sun as backdrop, to scale</a:t>
            </a:r>
          </a:p>
        </p:txBody>
      </p:sp>
      <p:sp>
        <p:nvSpPr>
          <p:cNvPr id="72708" name="Slide Number Placeholder 3"/>
          <p:cNvSpPr>
            <a:spLocks noGrp="1"/>
          </p:cNvSpPr>
          <p:nvPr>
            <p:ph type="sldNum" sz="quarter" idx="5"/>
          </p:nvPr>
        </p:nvSpPr>
        <p:spPr/>
        <p:txBody>
          <a:bodyPr/>
          <a:lstStyle/>
          <a:p>
            <a:pPr>
              <a:defRPr/>
            </a:pPr>
            <a:fld id="{D653BC92-6EAD-4F4A-96CE-4CBDA3683C85}" type="slidenum">
              <a:rPr lang="en-US" smtClean="0">
                <a:latin typeface="Arial" charset="0"/>
              </a:rPr>
              <a:pPr>
                <a:defRPr/>
              </a:pPr>
              <a:t>30</a:t>
            </a:fld>
            <a:endParaRPr lang="en-US" smtClean="0">
              <a:latin typeface="Arial" charset="0"/>
            </a:endParaRPr>
          </a:p>
        </p:txBody>
      </p:sp>
    </p:spTree>
    <p:extLst>
      <p:ext uri="{BB962C8B-B14F-4D97-AF65-F5344CB8AC3E}">
        <p14:creationId xmlns:p14="http://schemas.microsoft.com/office/powerpoint/2010/main" val="3696057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709D703-0B4A-4A23-B1C2-3B0572A67A79}" type="datetimeFigureOut">
              <a:rPr lang="en-US" smtClean="0"/>
              <a:pPr/>
              <a:t>7/30/2014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3724800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09D703-0B4A-4A23-B1C2-3B0572A67A79}" type="datetimeFigureOut">
              <a:rPr lang="en-US" smtClean="0"/>
              <a:pPr/>
              <a:t>7/30/2014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3780799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09D703-0B4A-4A23-B1C2-3B0572A67A79}" type="datetimeFigureOut">
              <a:rPr lang="en-US" smtClean="0"/>
              <a:pPr/>
              <a:t>7/30/2014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19175210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0DC5DA3F-63B0-402B-A559-9C601D6DA39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612888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7499D4A-BC6F-4E6C-BDEC-DBF19C50E09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234110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D31E90F-6DC1-473D-B9E2-9A5ECDAC650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208219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89165354-889B-45D0-A0E4-2CFDF0B7670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656018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A9817277-5630-4883-B675-89BC2274983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848922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30A166ED-ECCA-4B26-95D2-62879E1C476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683207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BC50C1AF-1722-494D-B57B-392FEA8E34C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561781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DA8AF129-675A-415B-98E9-01D6C9B8C02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36950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09D703-0B4A-4A23-B1C2-3B0572A67A79}" type="datetimeFigureOut">
              <a:rPr lang="en-US" smtClean="0"/>
              <a:pPr/>
              <a:t>7/30/2014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20619817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48A4BD08-D0CD-4EB8-B8C7-CC43E9EEACD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109017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36F69670-9F62-4DDE-A348-15589EC14F1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288678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E66A847-B495-4A27-A10E-2C77B48A7E3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89629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09D703-0B4A-4A23-B1C2-3B0572A67A79}" type="datetimeFigureOut">
              <a:rPr lang="en-US" smtClean="0"/>
              <a:pPr/>
              <a:t>7/30/2014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18681078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709D703-0B4A-4A23-B1C2-3B0572A67A79}" type="datetimeFigureOut">
              <a:rPr lang="en-US" smtClean="0"/>
              <a:pPr/>
              <a:t>7/30/2014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4282103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709D703-0B4A-4A23-B1C2-3B0572A67A79}" type="datetimeFigureOut">
              <a:rPr lang="en-US" smtClean="0"/>
              <a:pPr/>
              <a:t>7/30/2014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19642424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709D703-0B4A-4A23-B1C2-3B0572A67A79}" type="datetimeFigureOut">
              <a:rPr lang="en-US" smtClean="0"/>
              <a:pPr/>
              <a:t>7/30/2014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880186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09D703-0B4A-4A23-B1C2-3B0572A67A79}" type="datetimeFigureOut">
              <a:rPr lang="en-US" smtClean="0"/>
              <a:pPr/>
              <a:t>7/30/2014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3157047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09D703-0B4A-4A23-B1C2-3B0572A67A79}" type="datetimeFigureOut">
              <a:rPr lang="en-US" smtClean="0"/>
              <a:pPr/>
              <a:t>7/30/2014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101568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09D703-0B4A-4A23-B1C2-3B0572A67A79}" type="datetimeFigureOut">
              <a:rPr lang="en-US" smtClean="0"/>
              <a:pPr/>
              <a:t>7/30/2014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865521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09D703-0B4A-4A23-B1C2-3B0572A67A79}" type="datetimeFigureOut">
              <a:rPr lang="en-US" smtClean="0"/>
              <a:pPr/>
              <a:t>7/30/2014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B8ED85-620D-4B94-AE21-EA4450E4AF70}" type="slidenum">
              <a:rPr lang="en-US" smtClean="0"/>
              <a:pPr/>
              <a:t>‹#›</a:t>
            </a:fld>
            <a:endParaRPr lang="en-US"/>
          </a:p>
        </p:txBody>
      </p:sp>
    </p:spTree>
    <p:extLst>
      <p:ext uri="{BB962C8B-B14F-4D97-AF65-F5344CB8AC3E}">
        <p14:creationId xmlns:p14="http://schemas.microsoft.com/office/powerpoint/2010/main" val="18426109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1C1C1C"/>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mn-lt"/>
              </a:defRPr>
            </a:lvl1pPr>
          </a:lstStyle>
          <a:p>
            <a:pPr eaLnBrk="0" fontAlgn="base" hangingPunct="0">
              <a:spcBef>
                <a:spcPct val="0"/>
              </a:spcBef>
              <a:spcAft>
                <a:spcPct val="0"/>
              </a:spcAft>
            </a:pPr>
            <a:endParaRPr lang="en-US" alt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mn-lt"/>
              </a:defRPr>
            </a:lvl1pPr>
          </a:lstStyle>
          <a:p>
            <a:pPr eaLnBrk="0" fontAlgn="base" hangingPunct="0">
              <a:spcBef>
                <a:spcPct val="0"/>
              </a:spcBef>
              <a:spcAft>
                <a:spcPct val="0"/>
              </a:spcAft>
            </a:pPr>
            <a:endParaRPr lang="en-US" alt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mn-lt"/>
              </a:defRPr>
            </a:lvl1pPr>
          </a:lstStyle>
          <a:p>
            <a:pPr eaLnBrk="0" fontAlgn="base" hangingPunct="0">
              <a:spcBef>
                <a:spcPct val="0"/>
              </a:spcBef>
              <a:spcAft>
                <a:spcPct val="0"/>
              </a:spcAft>
            </a:pPr>
            <a:fld id="{8CFFB601-A795-408A-A074-3281B3C01ECC}" type="slidenum">
              <a:rPr lang="en-US" altLang="en-US">
                <a:solidFill>
                  <a:srgbClr val="000000"/>
                </a:solidFill>
              </a:rPr>
              <a:pPr eaLnBrk="0" fontAlgn="base" hangingPunct="0">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4007672500"/>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youtube.com/watch?v=SsGDiYlMFuk"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youtube.com/watch?v=9D05ej8u-gU" TargetMode="External"/><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7.gif"/></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b.socrative.com/" TargetMode="External"/><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hyperphysics.phy-astr.gsu.edu/hbase/wien.htm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phet.colorado.edu/sims/blackbody-spectrum/blackbody-spectrum_en.html"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www.youtube.com/watch?v=SsGDiYlMFuk"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periodictable.com/Properties/A/UniverseAbundance.html"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aspire.cosmic-ray.org/Labs/StarLife/hr_interactive.html"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www.sciencechannel.com/tv-shows/wonders-with-brian-cox/videos/wonders-of-the-universe-super-nova.htm" TargetMode="External"/><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hyperlink" Target="https://www.youtube.com/watch?v=yC7p_Bey5lU"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18.xml"/><Relationship Id="rId4" Type="http://schemas.openxmlformats.org/officeDocument/2006/relationships/image" Target="../media/image59.jpeg"/></Relationships>
</file>

<file path=ppt/slides/_rels/slide5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hyperlink" Target="http://ww2.valdosta.edu/~cbarnbau/astro_demos/stellar_evol/home_stellar.html" TargetMode="Externa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imgsrc.hubblesite.org/hu/db/images/hs-2009-05-a-web.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18502"/>
          <a:stretch/>
        </p:blipFill>
        <p:spPr bwMode="auto">
          <a:xfrm>
            <a:off x="-13856" y="0"/>
            <a:ext cx="9892147" cy="68580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p:cNvGraphicFramePr>
            <a:graphicFrameLocks noGrp="1"/>
          </p:cNvGraphicFramePr>
          <p:nvPr>
            <p:extLst>
              <p:ext uri="{D42A27DB-BD31-4B8C-83A1-F6EECF244321}">
                <p14:modId xmlns:p14="http://schemas.microsoft.com/office/powerpoint/2010/main" val="1158839576"/>
              </p:ext>
            </p:extLst>
          </p:nvPr>
        </p:nvGraphicFramePr>
        <p:xfrm>
          <a:off x="180109" y="5252431"/>
          <a:ext cx="8991600" cy="1605569"/>
        </p:xfrm>
        <a:graphic>
          <a:graphicData uri="http://schemas.openxmlformats.org/drawingml/2006/table">
            <a:tbl>
              <a:tblPr/>
              <a:tblGrid>
                <a:gridCol w="2497302"/>
                <a:gridCol w="6494298"/>
              </a:tblGrid>
              <a:tr h="914400">
                <a:tc>
                  <a:txBody>
                    <a:bodyPr/>
                    <a:lstStyle/>
                    <a:p>
                      <a:pPr algn="l" fontAlgn="t"/>
                      <a:r>
                        <a:rPr lang="en-US" sz="2000" b="1" dirty="0">
                          <a:solidFill>
                            <a:srgbClr val="FFC000"/>
                          </a:solidFill>
                          <a:effectLst/>
                        </a:rPr>
                        <a:t>HS-ESS1-3.</a:t>
                      </a:r>
                    </a:p>
                  </a:txBody>
                  <a:tcPr marL="52909" marR="82671" marT="26455" marB="26455">
                    <a:lnL>
                      <a:noFill/>
                    </a:lnL>
                    <a:lnR>
                      <a:noFill/>
                    </a:lnR>
                    <a:lnT>
                      <a:noFill/>
                    </a:lnT>
                    <a:lnB>
                      <a:noFill/>
                    </a:lnB>
                  </a:tcPr>
                </a:tc>
                <a:tc>
                  <a:txBody>
                    <a:bodyPr/>
                    <a:lstStyle/>
                    <a:p>
                      <a:pPr algn="l" fontAlgn="t"/>
                      <a:r>
                        <a:rPr lang="en-US" sz="2000" b="1" dirty="0">
                          <a:solidFill>
                            <a:schemeClr val="bg1">
                              <a:lumMod val="95000"/>
                            </a:schemeClr>
                          </a:solidFill>
                          <a:effectLst/>
                        </a:rPr>
                        <a:t>Communicate scientific ideas about the way stars, over their life cycle, produce elements</a:t>
                      </a:r>
                      <a:r>
                        <a:rPr lang="en-US" sz="2000" b="1" dirty="0">
                          <a:effectLst/>
                        </a:rPr>
                        <a:t>. </a:t>
                      </a:r>
                      <a:r>
                        <a:rPr lang="en-US" sz="2000" b="0" dirty="0">
                          <a:solidFill>
                            <a:srgbClr val="DD0000"/>
                          </a:solidFill>
                          <a:effectLst/>
                        </a:rPr>
                        <a:t>[</a:t>
                      </a:r>
                      <a:r>
                        <a:rPr lang="en-US" sz="2000" b="0" dirty="0">
                          <a:solidFill>
                            <a:srgbClr val="FF0000"/>
                          </a:solidFill>
                          <a:effectLst/>
                        </a:rPr>
                        <a:t>Clarification Statement: Emphasis is on the way </a:t>
                      </a:r>
                      <a:r>
                        <a:rPr lang="en-US" sz="2000" b="0" dirty="0" err="1">
                          <a:solidFill>
                            <a:srgbClr val="FF0000"/>
                          </a:solidFill>
                          <a:effectLst/>
                        </a:rPr>
                        <a:t>nucleosynthesis</a:t>
                      </a:r>
                      <a:r>
                        <a:rPr lang="en-US" sz="2000" b="0" dirty="0">
                          <a:solidFill>
                            <a:srgbClr val="FF0000"/>
                          </a:solidFill>
                          <a:effectLst/>
                        </a:rPr>
                        <a:t>, and therefore the different elements created, varies as a function of the mass of a star and the stage of its lifetime</a:t>
                      </a:r>
                      <a:r>
                        <a:rPr lang="en-US" sz="2000" b="0" dirty="0" smtClean="0">
                          <a:solidFill>
                            <a:srgbClr val="FF0000"/>
                          </a:solidFill>
                          <a:effectLst/>
                        </a:rPr>
                        <a:t>.]</a:t>
                      </a:r>
                      <a:endParaRPr lang="en-US" sz="2000" b="1" dirty="0">
                        <a:solidFill>
                          <a:srgbClr val="FF0000"/>
                        </a:solidFill>
                        <a:effectLst/>
                      </a:endParaRPr>
                    </a:p>
                  </a:txBody>
                  <a:tcPr marL="52909" marR="52909" marT="26455" marB="55114">
                    <a:lnL>
                      <a:noFill/>
                    </a:lnL>
                    <a:lnR>
                      <a:noFill/>
                    </a:lnR>
                    <a:lnT>
                      <a:noFill/>
                    </a:lnT>
                    <a:lnB>
                      <a:noFill/>
                    </a:lnB>
                    <a:noFill/>
                  </a:tcPr>
                </a:tc>
              </a:tr>
            </a:tbl>
          </a:graphicData>
        </a:graphic>
      </p:graphicFrame>
      <p:sp>
        <p:nvSpPr>
          <p:cNvPr id="5" name="TextBox 4"/>
          <p:cNvSpPr txBox="1"/>
          <p:nvPr/>
        </p:nvSpPr>
        <p:spPr>
          <a:xfrm>
            <a:off x="457200" y="304800"/>
            <a:ext cx="7752956" cy="1692771"/>
          </a:xfrm>
          <a:prstGeom prst="rect">
            <a:avLst/>
          </a:prstGeom>
          <a:noFill/>
        </p:spPr>
        <p:txBody>
          <a:bodyPr wrap="none" rtlCol="0">
            <a:spAutoFit/>
          </a:bodyPr>
          <a:lstStyle/>
          <a:p>
            <a:r>
              <a:rPr lang="en-US" sz="3200" dirty="0" smtClean="0">
                <a:solidFill>
                  <a:srgbClr val="FFC000"/>
                </a:solidFill>
              </a:rPr>
              <a:t>STELLAR EVOLUTION AND NUCLEOSYNTHESIS</a:t>
            </a:r>
          </a:p>
          <a:p>
            <a:r>
              <a:rPr lang="en-US" sz="2400" dirty="0" smtClean="0">
                <a:solidFill>
                  <a:srgbClr val="FFC000"/>
                </a:solidFill>
              </a:rPr>
              <a:t>Shelley Kauffman</a:t>
            </a:r>
          </a:p>
          <a:p>
            <a:r>
              <a:rPr lang="en-US" sz="2400" dirty="0" smtClean="0">
                <a:solidFill>
                  <a:srgbClr val="FFC000"/>
                </a:solidFill>
              </a:rPr>
              <a:t>Albright College</a:t>
            </a:r>
          </a:p>
          <a:p>
            <a:r>
              <a:rPr lang="en-US" sz="2400" dirty="0" smtClean="0">
                <a:solidFill>
                  <a:srgbClr val="FFC000"/>
                </a:solidFill>
              </a:rPr>
              <a:t>skauffman@alb.edu</a:t>
            </a:r>
            <a:endParaRPr lang="en-US" sz="2400" dirty="0">
              <a:solidFill>
                <a:srgbClr val="FFC000"/>
              </a:solidFill>
            </a:endParaRPr>
          </a:p>
        </p:txBody>
      </p:sp>
      <p:sp>
        <p:nvSpPr>
          <p:cNvPr id="6" name="Rectangle 5"/>
          <p:cNvSpPr/>
          <p:nvPr/>
        </p:nvSpPr>
        <p:spPr>
          <a:xfrm>
            <a:off x="6019800" y="0"/>
            <a:ext cx="5867400" cy="307777"/>
          </a:xfrm>
          <a:prstGeom prst="rect">
            <a:avLst/>
          </a:prstGeom>
        </p:spPr>
        <p:txBody>
          <a:bodyPr wrap="square">
            <a:spAutoFit/>
          </a:bodyPr>
          <a:lstStyle/>
          <a:p>
            <a:r>
              <a:rPr lang="en-US" sz="1400" dirty="0" smtClean="0">
                <a:hlinkClick r:id="rId3"/>
              </a:rPr>
              <a:t>www.youtube.com/watch?v=SsGDiYlMFuk</a:t>
            </a:r>
            <a:endParaRPr lang="en-US" sz="1400" dirty="0"/>
          </a:p>
        </p:txBody>
      </p:sp>
    </p:spTree>
    <p:extLst>
      <p:ext uri="{BB962C8B-B14F-4D97-AF65-F5344CB8AC3E}">
        <p14:creationId xmlns:p14="http://schemas.microsoft.com/office/powerpoint/2010/main" val="42796458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266" name="Picture 2" descr="Neil deGrasse Tyson Picture Quote"/>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574" t="4405" r="8182"/>
          <a:stretch/>
        </p:blipFill>
        <p:spPr bwMode="auto">
          <a:xfrm>
            <a:off x="34636" y="351105"/>
            <a:ext cx="9144000" cy="652567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057400" y="6336452"/>
            <a:ext cx="7086600" cy="369332"/>
          </a:xfrm>
          <a:prstGeom prst="rect">
            <a:avLst/>
          </a:prstGeom>
        </p:spPr>
        <p:txBody>
          <a:bodyPr wrap="square">
            <a:spAutoFit/>
          </a:bodyPr>
          <a:lstStyle/>
          <a:p>
            <a:r>
              <a:rPr lang="en-US" dirty="0">
                <a:solidFill>
                  <a:schemeClr val="accent4">
                    <a:lumMod val="75000"/>
                  </a:schemeClr>
                </a:solidFill>
              </a:rPr>
              <a:t>http://</a:t>
            </a:r>
            <a:r>
              <a:rPr lang="en-US" dirty="0">
                <a:solidFill>
                  <a:schemeClr val="accent4">
                    <a:lumMod val="75000"/>
                  </a:schemeClr>
                </a:solidFill>
                <a:hlinkClick r:id="rId3"/>
              </a:rPr>
              <a:t>www.youtube.com/watch?v=9D05ej8u-gU</a:t>
            </a:r>
            <a:endParaRPr lang="en-US" dirty="0">
              <a:solidFill>
                <a:schemeClr val="accent4">
                  <a:lumMod val="75000"/>
                </a:schemeClr>
              </a:solidFill>
            </a:endParaRPr>
          </a:p>
        </p:txBody>
      </p:sp>
    </p:spTree>
    <p:extLst>
      <p:ext uri="{BB962C8B-B14F-4D97-AF65-F5344CB8AC3E}">
        <p14:creationId xmlns:p14="http://schemas.microsoft.com/office/powerpoint/2010/main" val="39507736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laradioactivite.com/en/site/images/Helium_Formation_e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830" y="1625956"/>
            <a:ext cx="8738370" cy="346039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577112" y="685799"/>
            <a:ext cx="6163162" cy="523220"/>
          </a:xfrm>
          <a:prstGeom prst="rect">
            <a:avLst/>
          </a:prstGeom>
          <a:noFill/>
        </p:spPr>
        <p:txBody>
          <a:bodyPr wrap="none" rtlCol="0">
            <a:spAutoFit/>
          </a:bodyPr>
          <a:lstStyle/>
          <a:p>
            <a:r>
              <a:rPr lang="en-US" sz="2800" b="1" dirty="0" err="1" smtClean="0">
                <a:effectLst>
                  <a:outerShdw blurRad="38100" dist="38100" dir="2700000" algn="tl">
                    <a:srgbClr val="000000">
                      <a:alpha val="43137"/>
                    </a:srgbClr>
                  </a:outerShdw>
                </a:effectLst>
              </a:rPr>
              <a:t>Nucleosynthesis</a:t>
            </a:r>
            <a:r>
              <a:rPr lang="en-US" sz="2800" b="1" dirty="0" smtClean="0">
                <a:effectLst>
                  <a:outerShdw blurRad="38100" dist="38100" dir="2700000" algn="tl">
                    <a:srgbClr val="000000">
                      <a:alpha val="43137"/>
                    </a:srgbClr>
                  </a:outerShdw>
                </a:effectLst>
              </a:rPr>
              <a:t> - </a:t>
            </a:r>
            <a:r>
              <a:rPr lang="en-US" sz="2800" b="1" dirty="0">
                <a:effectLst>
                  <a:outerShdw blurRad="38100" dist="38100" dir="2700000" algn="tl">
                    <a:srgbClr val="000000">
                      <a:alpha val="43137"/>
                    </a:srgbClr>
                  </a:outerShdw>
                </a:effectLst>
              </a:rPr>
              <a:t> </a:t>
            </a:r>
            <a:r>
              <a:rPr lang="en-US" sz="2800" b="1" dirty="0" smtClean="0">
                <a:effectLst>
                  <a:outerShdw blurRad="38100" dist="38100" dir="2700000" algn="tl">
                    <a:srgbClr val="000000">
                      <a:alpha val="43137"/>
                    </a:srgbClr>
                  </a:outerShdw>
                </a:effectLst>
              </a:rPr>
              <a:t>primordial and stellar</a:t>
            </a:r>
            <a:endParaRPr lang="en-US" sz="2800" b="1" dirty="0">
              <a:effectLst>
                <a:outerShdw blurRad="38100" dist="38100" dir="2700000" algn="tl">
                  <a:srgbClr val="000000">
                    <a:alpha val="43137"/>
                  </a:srgbClr>
                </a:outerShdw>
              </a:effectLst>
            </a:endParaRPr>
          </a:p>
        </p:txBody>
      </p:sp>
      <p:sp>
        <p:nvSpPr>
          <p:cNvPr id="4" name="TextBox 3"/>
          <p:cNvSpPr txBox="1"/>
          <p:nvPr/>
        </p:nvSpPr>
        <p:spPr>
          <a:xfrm>
            <a:off x="914400" y="5410200"/>
            <a:ext cx="1430200" cy="646331"/>
          </a:xfrm>
          <a:prstGeom prst="rect">
            <a:avLst/>
          </a:prstGeom>
          <a:noFill/>
        </p:spPr>
        <p:txBody>
          <a:bodyPr wrap="none" rtlCol="0">
            <a:spAutoFit/>
          </a:bodyPr>
          <a:lstStyle/>
          <a:p>
            <a:r>
              <a:rPr lang="en-US" b="1" dirty="0" smtClean="0"/>
              <a:t>PRIMORDIAL</a:t>
            </a:r>
          </a:p>
          <a:p>
            <a:pPr algn="ctr"/>
            <a:r>
              <a:rPr lang="en-US" b="1" dirty="0" smtClean="0"/>
              <a:t>(Big Bang)</a:t>
            </a:r>
            <a:endParaRPr lang="en-US" b="1" dirty="0"/>
          </a:p>
        </p:txBody>
      </p:sp>
      <p:sp>
        <p:nvSpPr>
          <p:cNvPr id="6" name="TextBox 5"/>
          <p:cNvSpPr txBox="1"/>
          <p:nvPr/>
        </p:nvSpPr>
        <p:spPr>
          <a:xfrm>
            <a:off x="4800600" y="5410200"/>
            <a:ext cx="1384803" cy="400110"/>
          </a:xfrm>
          <a:prstGeom prst="rect">
            <a:avLst/>
          </a:prstGeom>
          <a:noFill/>
        </p:spPr>
        <p:txBody>
          <a:bodyPr wrap="none" rtlCol="0">
            <a:spAutoFit/>
          </a:bodyPr>
          <a:lstStyle/>
          <a:p>
            <a:r>
              <a:rPr lang="en-US" sz="2000" b="1" dirty="0" smtClean="0"/>
              <a:t>Inside stars</a:t>
            </a:r>
            <a:endParaRPr lang="en-US" sz="2000" b="1" dirty="0"/>
          </a:p>
        </p:txBody>
      </p:sp>
      <p:cxnSp>
        <p:nvCxnSpPr>
          <p:cNvPr id="8" name="Straight Connector 7"/>
          <p:cNvCxnSpPr/>
          <p:nvPr/>
        </p:nvCxnSpPr>
        <p:spPr>
          <a:xfrm>
            <a:off x="2743200" y="1371600"/>
            <a:ext cx="76200" cy="4648200"/>
          </a:xfrm>
          <a:prstGeom prst="line">
            <a:avLst/>
          </a:prstGeom>
          <a:ln w="34925" cmpd="dbl">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99103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381000"/>
            <a:ext cx="7664342" cy="584775"/>
          </a:xfrm>
          <a:prstGeom prst="rect">
            <a:avLst/>
          </a:prstGeom>
          <a:noFill/>
        </p:spPr>
        <p:txBody>
          <a:bodyPr wrap="none" rtlCol="0">
            <a:spAutoFit/>
          </a:bodyPr>
          <a:lstStyle/>
          <a:p>
            <a:r>
              <a:rPr lang="en-US" sz="3200" b="1" dirty="0" smtClean="0">
                <a:effectLst>
                  <a:outerShdw blurRad="38100" dist="38100" dir="2700000" algn="tl">
                    <a:srgbClr val="000000">
                      <a:alpha val="43137"/>
                    </a:srgbClr>
                  </a:outerShdw>
                </a:effectLst>
              </a:rPr>
              <a:t>Stellar </a:t>
            </a:r>
            <a:r>
              <a:rPr lang="en-US" sz="3200" b="1" dirty="0" err="1" smtClean="0">
                <a:effectLst>
                  <a:outerShdw blurRad="38100" dist="38100" dir="2700000" algn="tl">
                    <a:srgbClr val="000000">
                      <a:alpha val="43137"/>
                    </a:srgbClr>
                  </a:outerShdw>
                </a:effectLst>
              </a:rPr>
              <a:t>nucleosynthesis</a:t>
            </a:r>
            <a:r>
              <a:rPr lang="en-US" sz="3200" b="1" dirty="0" smtClean="0">
                <a:effectLst>
                  <a:outerShdw blurRad="38100" dist="38100" dir="2700000" algn="tl">
                    <a:srgbClr val="000000">
                      <a:alpha val="43137"/>
                    </a:srgbClr>
                  </a:outerShdw>
                </a:effectLst>
              </a:rPr>
              <a:t> and stellar evolution</a:t>
            </a:r>
            <a:endParaRPr lang="en-US" sz="3200" b="1" dirty="0">
              <a:effectLst>
                <a:outerShdw blurRad="38100" dist="38100" dir="2700000" algn="tl">
                  <a:srgbClr val="000000">
                    <a:alpha val="43137"/>
                  </a:srgbClr>
                </a:outerShdw>
              </a:effectLst>
            </a:endParaRPr>
          </a:p>
        </p:txBody>
      </p:sp>
      <p:pic>
        <p:nvPicPr>
          <p:cNvPr id="235522" name="Picture 2" descr="http://nothingnerdy.wikispaces.com/file/view/stellar_evolution_2/209099886/stellar_evolution_2"/>
          <p:cNvPicPr>
            <a:picLocks noChangeAspect="1" noChangeArrowheads="1"/>
          </p:cNvPicPr>
          <p:nvPr/>
        </p:nvPicPr>
        <p:blipFill>
          <a:blip r:embed="rId2" cstate="print"/>
          <a:srcRect/>
          <a:stretch>
            <a:fillRect/>
          </a:stretch>
        </p:blipFill>
        <p:spPr bwMode="auto">
          <a:xfrm>
            <a:off x="2133600" y="1066800"/>
            <a:ext cx="4524375" cy="5705476"/>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universeadventure.org/fundamentals/images/light-candle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67250" y="-152400"/>
            <a:ext cx="4476750" cy="43898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Luminosity versus Brightness"/>
          <p:cNvPicPr>
            <a:picLocks noChangeAspect="1" noChangeArrowheads="1"/>
          </p:cNvPicPr>
          <p:nvPr/>
        </p:nvPicPr>
        <p:blipFill>
          <a:blip r:embed="rId3" cstate="print">
            <a:extLst>
              <a:ext uri="{28A0092B-C50C-407E-A947-70E740481C1C}">
                <a14:useLocalDpi xmlns:a14="http://schemas.microsoft.com/office/drawing/2010/main" val="0"/>
              </a:ext>
            </a:extLst>
          </a:blip>
          <a:srcRect l="46994"/>
          <a:stretch>
            <a:fillRect/>
          </a:stretch>
        </p:blipFill>
        <p:spPr bwMode="auto">
          <a:xfrm>
            <a:off x="-1" y="3429000"/>
            <a:ext cx="5355159" cy="3429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04800" y="457200"/>
            <a:ext cx="4267200" cy="2308324"/>
          </a:xfrm>
          <a:prstGeom prst="rect">
            <a:avLst/>
          </a:prstGeom>
          <a:noFill/>
        </p:spPr>
        <p:txBody>
          <a:bodyPr wrap="square" rtlCol="0">
            <a:spAutoFit/>
          </a:bodyPr>
          <a:lstStyle/>
          <a:p>
            <a:r>
              <a:rPr lang="en-US" sz="2400" dirty="0" smtClean="0"/>
              <a:t>To understand the evolution of stars, we need to quantify temperature, size, luminosity, etc….</a:t>
            </a:r>
          </a:p>
          <a:p>
            <a:endParaRPr lang="en-US" sz="2400" dirty="0" smtClean="0"/>
          </a:p>
          <a:p>
            <a:r>
              <a:rPr lang="en-US" sz="2400" dirty="0" smtClean="0"/>
              <a:t>How do we go about this?</a:t>
            </a:r>
            <a:endParaRPr lang="en-US" sz="2400" dirty="0"/>
          </a:p>
        </p:txBody>
      </p:sp>
    </p:spTree>
    <p:extLst>
      <p:ext uri="{BB962C8B-B14F-4D97-AF65-F5344CB8AC3E}">
        <p14:creationId xmlns:p14="http://schemas.microsoft.com/office/powerpoint/2010/main" val="14958065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9384" name="Picture 8" descr="http://www2.astro.psu.edu/~mce/A001/lect13_eq1.gif"/>
          <p:cNvPicPr>
            <a:picLocks noChangeAspect="1" noChangeArrowheads="1"/>
          </p:cNvPicPr>
          <p:nvPr/>
        </p:nvPicPr>
        <p:blipFill>
          <a:blip r:embed="rId3" cstate="print"/>
          <a:srcRect/>
          <a:stretch>
            <a:fillRect/>
          </a:stretch>
        </p:blipFill>
        <p:spPr bwMode="auto">
          <a:xfrm>
            <a:off x="2209800" y="4267200"/>
            <a:ext cx="4514850" cy="2266951"/>
          </a:xfrm>
          <a:prstGeom prst="rect">
            <a:avLst/>
          </a:prstGeom>
          <a:noFill/>
        </p:spPr>
      </p:pic>
      <p:pic>
        <p:nvPicPr>
          <p:cNvPr id="229386" name="Picture 10" descr="http://media.web.britannica.com/eb-media/34/108834-004-B7B1A692.gif"/>
          <p:cNvPicPr>
            <a:picLocks noChangeAspect="1" noChangeArrowheads="1"/>
          </p:cNvPicPr>
          <p:nvPr/>
        </p:nvPicPr>
        <p:blipFill>
          <a:blip r:embed="rId4" cstate="print"/>
          <a:srcRect/>
          <a:stretch>
            <a:fillRect/>
          </a:stretch>
        </p:blipFill>
        <p:spPr bwMode="auto">
          <a:xfrm>
            <a:off x="1828800" y="1524000"/>
            <a:ext cx="5715000" cy="2381250"/>
          </a:xfrm>
          <a:prstGeom prst="rect">
            <a:avLst/>
          </a:prstGeom>
          <a:noFill/>
        </p:spPr>
      </p:pic>
      <p:sp>
        <p:nvSpPr>
          <p:cNvPr id="13" name="Oval 12"/>
          <p:cNvSpPr/>
          <p:nvPr/>
        </p:nvSpPr>
        <p:spPr>
          <a:xfrm>
            <a:off x="1600200" y="4267200"/>
            <a:ext cx="1752600" cy="2057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p:cNvCxnSpPr/>
          <p:nvPr/>
        </p:nvCxnSpPr>
        <p:spPr>
          <a:xfrm flipV="1">
            <a:off x="2743200" y="2971800"/>
            <a:ext cx="838200" cy="129540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143000" y="457200"/>
            <a:ext cx="7239000" cy="830997"/>
          </a:xfrm>
          <a:prstGeom prst="rect">
            <a:avLst/>
          </a:prstGeom>
          <a:noFill/>
        </p:spPr>
        <p:txBody>
          <a:bodyPr wrap="square" rtlCol="0">
            <a:spAutoFit/>
          </a:bodyPr>
          <a:lstStyle/>
          <a:p>
            <a:pPr algn="ctr"/>
            <a:r>
              <a:rPr lang="en-US" sz="2400" b="1" dirty="0" smtClean="0"/>
              <a:t>Luminosity can be determined by measuring apparent brightness and distance through the inverse square law</a:t>
            </a:r>
            <a:endParaRPr lang="en-US" sz="2400" b="1" dirty="0"/>
          </a:p>
        </p:txBody>
      </p:sp>
    </p:spTree>
    <p:extLst>
      <p:ext uri="{BB962C8B-B14F-4D97-AF65-F5344CB8AC3E}">
        <p14:creationId xmlns:p14="http://schemas.microsoft.com/office/powerpoint/2010/main" val="3597367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38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oswego.edu/~kanbur/a100/images/distanceladde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47182"/>
            <a:ext cx="8382000" cy="490448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85061" y="5191125"/>
            <a:ext cx="8196939" cy="954107"/>
          </a:xfrm>
          <a:prstGeom prst="rect">
            <a:avLst/>
          </a:prstGeom>
          <a:noFill/>
        </p:spPr>
        <p:txBody>
          <a:bodyPr wrap="square" rtlCol="0">
            <a:spAutoFit/>
          </a:bodyPr>
          <a:lstStyle/>
          <a:p>
            <a:pPr algn="ctr"/>
            <a:r>
              <a:rPr lang="en-US" sz="2800" b="1" dirty="0" smtClean="0"/>
              <a:t>How astronomers determine distance to object of varying distances</a:t>
            </a:r>
            <a:endParaRPr lang="en-US" sz="2800" b="1" dirty="0"/>
          </a:p>
        </p:txBody>
      </p:sp>
    </p:spTree>
    <p:extLst>
      <p:ext uri="{BB962C8B-B14F-4D97-AF65-F5344CB8AC3E}">
        <p14:creationId xmlns:p14="http://schemas.microsoft.com/office/powerpoint/2010/main" val="10695565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ocrative-production-static-web.s3.amazonaws.com/img/logo_new.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4307599"/>
            <a:ext cx="3657600" cy="72706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995311" y="5129401"/>
            <a:ext cx="2438399" cy="523220"/>
          </a:xfrm>
          <a:prstGeom prst="rect">
            <a:avLst/>
          </a:prstGeom>
        </p:spPr>
        <p:txBody>
          <a:bodyPr wrap="square">
            <a:spAutoFit/>
          </a:bodyPr>
          <a:lstStyle/>
          <a:p>
            <a:r>
              <a:rPr lang="en-US" sz="2800" b="1" dirty="0"/>
              <a:t>ROOM: 799311</a:t>
            </a:r>
          </a:p>
        </p:txBody>
      </p:sp>
      <p:sp>
        <p:nvSpPr>
          <p:cNvPr id="6" name="Rectangle 5"/>
          <p:cNvSpPr/>
          <p:nvPr/>
        </p:nvSpPr>
        <p:spPr>
          <a:xfrm>
            <a:off x="4881511" y="4492682"/>
            <a:ext cx="3415935" cy="923330"/>
          </a:xfrm>
          <a:prstGeom prst="rect">
            <a:avLst/>
          </a:prstGeom>
        </p:spPr>
        <p:txBody>
          <a:bodyPr wrap="none">
            <a:spAutoFit/>
          </a:bodyPr>
          <a:lstStyle/>
          <a:p>
            <a:r>
              <a:rPr lang="en-US" dirty="0">
                <a:hlinkClick r:id="rId3"/>
              </a:rPr>
              <a:t>http://b.socrative.com</a:t>
            </a:r>
            <a:r>
              <a:rPr lang="en-US" dirty="0" smtClean="0">
                <a:hlinkClick r:id="rId3"/>
              </a:rPr>
              <a:t>/</a:t>
            </a:r>
            <a:endParaRPr lang="en-US" dirty="0" smtClean="0"/>
          </a:p>
          <a:p>
            <a:endParaRPr lang="en-US" dirty="0" smtClean="0"/>
          </a:p>
          <a:p>
            <a:r>
              <a:rPr lang="en-US" dirty="0" smtClean="0"/>
              <a:t>Or download the app on your </a:t>
            </a:r>
            <a:r>
              <a:rPr lang="en-US" dirty="0" err="1" smtClean="0"/>
              <a:t>ipad</a:t>
            </a:r>
            <a:endParaRPr lang="en-US" dirty="0"/>
          </a:p>
        </p:txBody>
      </p:sp>
      <p:sp>
        <p:nvSpPr>
          <p:cNvPr id="7" name="TextBox 6"/>
          <p:cNvSpPr txBox="1"/>
          <p:nvPr/>
        </p:nvSpPr>
        <p:spPr>
          <a:xfrm>
            <a:off x="1190623" y="2667000"/>
            <a:ext cx="6844935" cy="1200329"/>
          </a:xfrm>
          <a:prstGeom prst="rect">
            <a:avLst/>
          </a:prstGeom>
          <a:noFill/>
        </p:spPr>
        <p:txBody>
          <a:bodyPr wrap="square" rtlCol="0">
            <a:spAutoFit/>
          </a:bodyPr>
          <a:lstStyle/>
          <a:p>
            <a:pPr algn="ctr"/>
            <a:r>
              <a:rPr lang="en-US" sz="3600" b="1" dirty="0" smtClean="0"/>
              <a:t>1 star, 2 star</a:t>
            </a:r>
          </a:p>
          <a:p>
            <a:pPr algn="ctr"/>
            <a:r>
              <a:rPr lang="en-US" sz="3600" b="1" dirty="0" smtClean="0">
                <a:solidFill>
                  <a:srgbClr val="FF0000"/>
                </a:solidFill>
              </a:rPr>
              <a:t>Red star, </a:t>
            </a:r>
            <a:r>
              <a:rPr lang="en-US" sz="3600" b="1" dirty="0" smtClean="0">
                <a:solidFill>
                  <a:schemeClr val="tx2">
                    <a:lumMod val="75000"/>
                  </a:schemeClr>
                </a:solidFill>
              </a:rPr>
              <a:t>blue star</a:t>
            </a:r>
            <a:endParaRPr lang="en-US" sz="3600" b="1" dirty="0">
              <a:solidFill>
                <a:schemeClr val="tx2">
                  <a:lumMod val="75000"/>
                </a:schemeClr>
              </a:solidFill>
            </a:endParaRPr>
          </a:p>
        </p:txBody>
      </p:sp>
      <p:pic>
        <p:nvPicPr>
          <p:cNvPr id="242692" name="Picture 4" descr="photo of six large stars, equal red and blue"/>
          <p:cNvPicPr>
            <a:picLocks noChangeAspect="1" noChangeArrowheads="1"/>
          </p:cNvPicPr>
          <p:nvPr/>
        </p:nvPicPr>
        <p:blipFill rotWithShape="1">
          <a:blip r:embed="rId4">
            <a:extLst>
              <a:ext uri="{28A0092B-C50C-407E-A947-70E740481C1C}">
                <a14:useLocalDpi xmlns:a14="http://schemas.microsoft.com/office/drawing/2010/main" val="0"/>
              </a:ext>
            </a:extLst>
          </a:blip>
          <a:srcRect t="50000"/>
          <a:stretch/>
        </p:blipFill>
        <p:spPr bwMode="auto">
          <a:xfrm>
            <a:off x="2214510" y="685800"/>
            <a:ext cx="4762500" cy="1795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223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738" name="Picture 2" descr="http://astro.hopkinsschools.org/course_documents/the_sun/hr_diagram/starspectr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 y="457200"/>
            <a:ext cx="4848225" cy="57572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upload.wikimedia.org/wikipedia/commons/thumb/5/5a/Astronomer_Edward_Charles_Pickering%27s_Harvard_computers.jpg/400px-Astronomer_Edward_Charles_Pickering%27s_Harvard_computer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3052762"/>
            <a:ext cx="4887267" cy="382428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876801" y="341768"/>
            <a:ext cx="4267200" cy="2677656"/>
          </a:xfrm>
          <a:prstGeom prst="rect">
            <a:avLst/>
          </a:prstGeom>
          <a:noFill/>
        </p:spPr>
        <p:txBody>
          <a:bodyPr wrap="square" rtlCol="0">
            <a:spAutoFit/>
          </a:bodyPr>
          <a:lstStyle/>
          <a:p>
            <a:r>
              <a:rPr lang="en-US" sz="2400" dirty="0" smtClean="0"/>
              <a:t>In the late 1800’s, a group from Harvard Observatory, led by Annie Jump Cannon, identified spectral classes of stars, labeled with letters, which were later determined to be representative of a star’s temperature</a:t>
            </a:r>
            <a:endParaRPr lang="en-US" sz="2400" dirty="0"/>
          </a:p>
        </p:txBody>
      </p:sp>
    </p:spTree>
    <p:extLst>
      <p:ext uri="{BB962C8B-B14F-4D97-AF65-F5344CB8AC3E}">
        <p14:creationId xmlns:p14="http://schemas.microsoft.com/office/powerpoint/2010/main" val="39558617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hysics.uc.edu/~hanson/ASTRO/LECTURENOTES/W07/Stars/StarsDiffColor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7200"/>
            <a:ext cx="9128506" cy="158115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0" y="2052637"/>
            <a:ext cx="9128506" cy="1384995"/>
          </a:xfrm>
          <a:prstGeom prst="rect">
            <a:avLst/>
          </a:prstGeom>
        </p:spPr>
        <p:txBody>
          <a:bodyPr wrap="square">
            <a:spAutoFit/>
          </a:bodyPr>
          <a:lstStyle/>
          <a:p>
            <a:r>
              <a:rPr lang="en-US" sz="2800" b="1" dirty="0"/>
              <a:t>But a blue star doesn’t emit only blue light, nor does a red star emit only red light.  They emit visible light of all colors to some </a:t>
            </a:r>
            <a:r>
              <a:rPr lang="en-US" sz="2800" b="1" dirty="0" smtClean="0"/>
              <a:t>degree - their spectra peak </a:t>
            </a:r>
            <a:r>
              <a:rPr lang="en-US" sz="2800" b="1" dirty="0"/>
              <a:t>at a particular </a:t>
            </a:r>
            <a:r>
              <a:rPr lang="en-US" sz="2800" b="1" dirty="0" smtClean="0"/>
              <a:t>color.</a:t>
            </a:r>
            <a:endParaRPr lang="en-US" sz="2800" b="1" dirty="0"/>
          </a:p>
        </p:txBody>
      </p:sp>
      <p:pic>
        <p:nvPicPr>
          <p:cNvPr id="10" name="Picture 4" descr="blackbody radi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6710" y="3437632"/>
            <a:ext cx="5155086" cy="3347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6929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0" y="6262255"/>
            <a:ext cx="6858000" cy="369332"/>
          </a:xfrm>
          <a:prstGeom prst="rect">
            <a:avLst/>
          </a:prstGeom>
        </p:spPr>
        <p:txBody>
          <a:bodyPr wrap="square">
            <a:spAutoFit/>
          </a:bodyPr>
          <a:lstStyle/>
          <a:p>
            <a:r>
              <a:rPr lang="en-US" dirty="0">
                <a:hlinkClick r:id="rId3"/>
              </a:rPr>
              <a:t>http://hyperphysics.phy-astr.gsu.edu/hbase/wien.html#c3</a:t>
            </a:r>
            <a:endParaRPr lang="en-US" dirty="0"/>
          </a:p>
        </p:txBody>
      </p:sp>
      <p:sp>
        <p:nvSpPr>
          <p:cNvPr id="2" name="Rectangle 1"/>
          <p:cNvSpPr/>
          <p:nvPr/>
        </p:nvSpPr>
        <p:spPr>
          <a:xfrm>
            <a:off x="145488" y="178242"/>
            <a:ext cx="8774673" cy="707886"/>
          </a:xfrm>
          <a:prstGeom prst="rect">
            <a:avLst/>
          </a:prstGeom>
        </p:spPr>
        <p:txBody>
          <a:bodyPr wrap="square">
            <a:spAutoFit/>
          </a:bodyPr>
          <a:lstStyle/>
          <a:p>
            <a:pPr algn="ctr"/>
            <a:r>
              <a:rPr lang="en-US" altLang="en-US" sz="2000" b="1" dirty="0"/>
              <a:t>If you look at the strongest colors or wavelength of light emitted by a star, then you can calculate its temperature with </a:t>
            </a:r>
            <a:r>
              <a:rPr lang="en-US" altLang="en-US" sz="2000" b="1" dirty="0" err="1"/>
              <a:t>Wein’s</a:t>
            </a:r>
            <a:r>
              <a:rPr lang="en-US" altLang="en-US" sz="2000" b="1" dirty="0"/>
              <a:t> displacement law </a:t>
            </a:r>
            <a:endParaRPr lang="en-US" sz="2000" dirty="0"/>
          </a:p>
        </p:txBody>
      </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23242" r="61933" b="14394"/>
          <a:stretch/>
        </p:blipFill>
        <p:spPr bwMode="auto">
          <a:xfrm>
            <a:off x="1885458" y="1214437"/>
            <a:ext cx="5294731"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930022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ichthus.info/BigBang/PICS/Big-Bang.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078" t="10985" r="1601" b="24054"/>
          <a:stretch/>
        </p:blipFill>
        <p:spPr bwMode="auto">
          <a:xfrm>
            <a:off x="-31080" y="953587"/>
            <a:ext cx="9175080" cy="590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4636" y="47186"/>
            <a:ext cx="9109364" cy="830997"/>
          </a:xfrm>
          <a:prstGeom prst="rect">
            <a:avLst/>
          </a:prstGeom>
          <a:noFill/>
        </p:spPr>
        <p:txBody>
          <a:bodyPr wrap="square" rtlCol="0">
            <a:spAutoFit/>
          </a:bodyPr>
          <a:lstStyle/>
          <a:p>
            <a:r>
              <a:rPr lang="en-US" sz="2400" b="1" dirty="0" smtClean="0">
                <a:solidFill>
                  <a:srgbClr val="C00000"/>
                </a:solidFill>
              </a:rPr>
              <a:t>PRIMORDIAL NUCLEOSYNTHESIS creates only the lightest of our elements:     </a:t>
            </a:r>
            <a:r>
              <a:rPr lang="en-US" sz="2400" b="1" dirty="0" smtClean="0">
                <a:solidFill>
                  <a:schemeClr val="tx2">
                    <a:lumMod val="60000"/>
                    <a:lumOff val="40000"/>
                  </a:schemeClr>
                </a:solidFill>
              </a:rPr>
              <a:t>H</a:t>
            </a:r>
            <a:r>
              <a:rPr lang="en-US" sz="2400" b="1" dirty="0" smtClean="0">
                <a:solidFill>
                  <a:srgbClr val="C00000"/>
                </a:solidFill>
              </a:rPr>
              <a:t> and </a:t>
            </a:r>
            <a:r>
              <a:rPr lang="en-US" sz="2400" b="1" dirty="0" smtClean="0">
                <a:solidFill>
                  <a:schemeClr val="tx2">
                    <a:lumMod val="60000"/>
                    <a:lumOff val="40000"/>
                  </a:schemeClr>
                </a:solidFill>
              </a:rPr>
              <a:t>He</a:t>
            </a:r>
            <a:r>
              <a:rPr lang="en-US" sz="2400" b="1" dirty="0" smtClean="0">
                <a:solidFill>
                  <a:srgbClr val="C00000"/>
                </a:solidFill>
              </a:rPr>
              <a:t> (and a small bit of </a:t>
            </a:r>
            <a:r>
              <a:rPr lang="en-US" sz="2400" b="1" dirty="0" smtClean="0">
                <a:solidFill>
                  <a:schemeClr val="tx2">
                    <a:lumMod val="60000"/>
                    <a:lumOff val="40000"/>
                  </a:schemeClr>
                </a:solidFill>
              </a:rPr>
              <a:t>Li</a:t>
            </a:r>
            <a:r>
              <a:rPr lang="en-US" sz="2400" b="1" dirty="0" smtClean="0">
                <a:solidFill>
                  <a:srgbClr val="C00000"/>
                </a:solidFill>
              </a:rPr>
              <a:t>)</a:t>
            </a:r>
            <a:endParaRPr lang="en-US" sz="2400" b="1" dirty="0">
              <a:solidFill>
                <a:srgbClr val="C00000"/>
              </a:solidFill>
            </a:endParaRPr>
          </a:p>
        </p:txBody>
      </p:sp>
      <p:sp>
        <p:nvSpPr>
          <p:cNvPr id="6" name="Oval 5"/>
          <p:cNvSpPr/>
          <p:nvPr/>
        </p:nvSpPr>
        <p:spPr>
          <a:xfrm>
            <a:off x="4800599" y="3714206"/>
            <a:ext cx="2209801" cy="310915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3276600" y="878183"/>
            <a:ext cx="2209800" cy="2931817"/>
          </a:xfrm>
          <a:prstGeom prst="straightConnector1">
            <a:avLst/>
          </a:prstGeom>
          <a:ln w="2222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17363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3627" y="5675807"/>
            <a:ext cx="8763000" cy="369332"/>
          </a:xfrm>
          <a:prstGeom prst="rect">
            <a:avLst/>
          </a:prstGeom>
        </p:spPr>
        <p:txBody>
          <a:bodyPr wrap="square">
            <a:spAutoFit/>
          </a:bodyPr>
          <a:lstStyle/>
          <a:p>
            <a:r>
              <a:rPr lang="en-US" dirty="0">
                <a:hlinkClick r:id="rId2"/>
              </a:rPr>
              <a:t>http://phet.colorado.edu/sims/blackbody-spectrum/blackbody-spectrum_en.html</a:t>
            </a:r>
            <a:endParaRPr lang="en-US" dirty="0"/>
          </a:p>
        </p:txBody>
      </p:sp>
      <p:pic>
        <p:nvPicPr>
          <p:cNvPr id="819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812" t="11707" r="16559" b="10714"/>
          <a:stretch/>
        </p:blipFill>
        <p:spPr bwMode="auto">
          <a:xfrm>
            <a:off x="6927" y="6927"/>
            <a:ext cx="9296400" cy="54333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908227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http://www.tracy-chong.com/wp-content/uploads/2011/10/orion_star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782" y="0"/>
            <a:ext cx="6076950" cy="4295775"/>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http://docs.kde.org/stable/en/kdeedu/kstars/color_indice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5800" y="2990790"/>
            <a:ext cx="4486275" cy="3860283"/>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www.clipartpal.com/_thumbs/pd/ori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04949" y="-27709"/>
            <a:ext cx="2442490" cy="337178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85800" y="4648200"/>
            <a:ext cx="3657600" cy="1938992"/>
          </a:xfrm>
          <a:prstGeom prst="rect">
            <a:avLst/>
          </a:prstGeom>
          <a:noFill/>
        </p:spPr>
        <p:txBody>
          <a:bodyPr wrap="square" rtlCol="0">
            <a:spAutoFit/>
          </a:bodyPr>
          <a:lstStyle/>
          <a:p>
            <a:r>
              <a:rPr lang="en-US" sz="2000" dirty="0" smtClean="0"/>
              <a:t>In our old friend Orion, we have a blue star, </a:t>
            </a:r>
            <a:r>
              <a:rPr lang="en-US" sz="2000" dirty="0" err="1" smtClean="0"/>
              <a:t>Bellatrix</a:t>
            </a:r>
            <a:r>
              <a:rPr lang="en-US" sz="2000" dirty="0" smtClean="0"/>
              <a:t>, and a red star, Betelgeuse.  </a:t>
            </a:r>
          </a:p>
          <a:p>
            <a:endParaRPr lang="en-US" sz="2000" dirty="0" smtClean="0"/>
          </a:p>
          <a:p>
            <a:r>
              <a:rPr lang="en-US" sz="2000" dirty="0" smtClean="0"/>
              <a:t>Which is the hot star? Which is the cool star?</a:t>
            </a:r>
            <a:endParaRPr lang="en-US" sz="2000" dirty="0"/>
          </a:p>
        </p:txBody>
      </p:sp>
    </p:spTree>
    <p:extLst>
      <p:ext uri="{BB962C8B-B14F-4D97-AF65-F5344CB8AC3E}">
        <p14:creationId xmlns:p14="http://schemas.microsoft.com/office/powerpoint/2010/main" val="931249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p:cNvPicPr>
            <a:picLocks noChangeAspect="1" noChangeArrowheads="1"/>
          </p:cNvPicPr>
          <p:nvPr/>
        </p:nvPicPr>
        <p:blipFill>
          <a:blip r:embed="rId3" cstate="print"/>
          <a:srcRect l="28750" t="10000" r="31250" b="30000"/>
          <a:stretch>
            <a:fillRect/>
          </a:stretch>
        </p:blipFill>
        <p:spPr bwMode="auto">
          <a:xfrm>
            <a:off x="304800" y="-7144"/>
            <a:ext cx="8136467" cy="6865144"/>
          </a:xfrm>
          <a:prstGeom prst="rect">
            <a:avLst/>
          </a:prstGeom>
          <a:noFill/>
          <a:ln w="9525">
            <a:noFill/>
            <a:miter lim="800000"/>
            <a:headEnd/>
            <a:tailEnd/>
          </a:ln>
        </p:spPr>
      </p:pic>
      <p:sp>
        <p:nvSpPr>
          <p:cNvPr id="2" name="Rectangle 1"/>
          <p:cNvSpPr/>
          <p:nvPr/>
        </p:nvSpPr>
        <p:spPr>
          <a:xfrm>
            <a:off x="3810000" y="609600"/>
            <a:ext cx="5105400" cy="369332"/>
          </a:xfrm>
          <a:prstGeom prst="rect">
            <a:avLst/>
          </a:prstGeom>
        </p:spPr>
        <p:txBody>
          <a:bodyPr wrap="square">
            <a:spAutoFit/>
          </a:bodyPr>
          <a:lstStyle/>
          <a:p>
            <a:r>
              <a:rPr lang="en-US" dirty="0"/>
              <a:t>http://astrobio.terc.edu/samples/chpt2_act3.html</a:t>
            </a:r>
          </a:p>
        </p:txBody>
      </p:sp>
      <p:sp>
        <p:nvSpPr>
          <p:cNvPr id="5" name="Rectangle 4"/>
          <p:cNvSpPr/>
          <p:nvPr/>
        </p:nvSpPr>
        <p:spPr>
          <a:xfrm>
            <a:off x="3259667" y="0"/>
            <a:ext cx="5181600" cy="369332"/>
          </a:xfrm>
          <a:prstGeom prst="rect">
            <a:avLst/>
          </a:prstGeom>
        </p:spPr>
        <p:txBody>
          <a:bodyPr wrap="square">
            <a:spAutoFit/>
          </a:bodyPr>
          <a:lstStyle/>
          <a:p>
            <a:r>
              <a:rPr lang="en-US" dirty="0">
                <a:hlinkClick r:id="rId4"/>
              </a:rPr>
              <a:t>http://www.youtube.com/watch?v=SsGDiYlMFuk</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zebu.uoregon.edu/~soper/Stars/masslumi.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200" y="1714500"/>
            <a:ext cx="6096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066800" y="525750"/>
            <a:ext cx="6356740" cy="523220"/>
          </a:xfrm>
          <a:prstGeom prst="rect">
            <a:avLst/>
          </a:prstGeom>
          <a:noFill/>
        </p:spPr>
        <p:txBody>
          <a:bodyPr wrap="none" rtlCol="0">
            <a:spAutoFit/>
          </a:bodyPr>
          <a:lstStyle/>
          <a:p>
            <a:r>
              <a:rPr lang="en-US" sz="2800" dirty="0" smtClean="0"/>
              <a:t>How do we determine the MASS of a star?</a:t>
            </a:r>
            <a:endParaRPr lang="en-US" sz="2800" dirty="0"/>
          </a:p>
        </p:txBody>
      </p:sp>
    </p:spTree>
    <p:extLst>
      <p:ext uri="{BB962C8B-B14F-4D97-AF65-F5344CB8AC3E}">
        <p14:creationId xmlns:p14="http://schemas.microsoft.com/office/powerpoint/2010/main" val="1653509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zebu.uoregon.edu/~soper/Stars/hrmass.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7800" y="1524000"/>
            <a:ext cx="5391150" cy="4362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2992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464" t="2309" r="16653" b="7629"/>
          <a:stretch>
            <a:fillRect/>
          </a:stretch>
        </p:blipFill>
        <p:spPr bwMode="auto">
          <a:xfrm>
            <a:off x="614363" y="0"/>
            <a:ext cx="6319837" cy="6478918"/>
          </a:xfrm>
          <a:prstGeom prst="rect">
            <a:avLst/>
          </a:prstGeom>
          <a:noFill/>
          <a:extLst>
            <a:ext uri="{909E8E84-426E-40DD-AFC4-6F175D3DCCD1}">
              <a14:hiddenFill xmlns:a14="http://schemas.microsoft.com/office/drawing/2010/main">
                <a:solidFill>
                  <a:srgbClr val="FFFFFF"/>
                </a:solidFill>
              </a14:hiddenFill>
            </a:ext>
          </a:extLst>
        </p:spPr>
      </p:pic>
      <p:sp>
        <p:nvSpPr>
          <p:cNvPr id="165891" name="Text Box 3"/>
          <p:cNvSpPr txBox="1">
            <a:spLocks noChangeArrowheads="1"/>
          </p:cNvSpPr>
          <p:nvPr/>
        </p:nvSpPr>
        <p:spPr bwMode="auto">
          <a:xfrm>
            <a:off x="3048000" y="6400800"/>
            <a:ext cx="14485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altLang="en-US" b="1" u="none" dirty="0">
                <a:latin typeface="Garamond" pitchFamily="18" charset="0"/>
              </a:rPr>
              <a:t>Temperature</a:t>
            </a:r>
          </a:p>
        </p:txBody>
      </p:sp>
      <p:sp>
        <p:nvSpPr>
          <p:cNvPr id="165892" name="Line 4"/>
          <p:cNvSpPr>
            <a:spLocks noChangeShapeType="1"/>
          </p:cNvSpPr>
          <p:nvPr/>
        </p:nvSpPr>
        <p:spPr bwMode="auto">
          <a:xfrm flipH="1">
            <a:off x="1971675" y="6553200"/>
            <a:ext cx="990600" cy="0"/>
          </a:xfrm>
          <a:prstGeom prst="line">
            <a:avLst/>
          </a:prstGeom>
          <a:noFill/>
          <a:ln w="38100">
            <a:solidFill>
              <a:schemeClr val="tx1"/>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5893" name="Text Box 5"/>
          <p:cNvSpPr txBox="1">
            <a:spLocks noChangeArrowheads="1"/>
          </p:cNvSpPr>
          <p:nvPr/>
        </p:nvSpPr>
        <p:spPr bwMode="auto">
          <a:xfrm rot="-5400000">
            <a:off x="-284314" y="2905403"/>
            <a:ext cx="131157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altLang="en-US" b="1" u="none" dirty="0">
                <a:latin typeface="Garamond" pitchFamily="18" charset="0"/>
              </a:rPr>
              <a:t>Luminosity</a:t>
            </a:r>
          </a:p>
        </p:txBody>
      </p:sp>
      <p:sp>
        <p:nvSpPr>
          <p:cNvPr id="165894" name="Line 6"/>
          <p:cNvSpPr>
            <a:spLocks noChangeShapeType="1"/>
          </p:cNvSpPr>
          <p:nvPr/>
        </p:nvSpPr>
        <p:spPr bwMode="auto">
          <a:xfrm rot="5400000" flipH="1">
            <a:off x="-123825" y="1866900"/>
            <a:ext cx="990600" cy="0"/>
          </a:xfrm>
          <a:prstGeom prst="line">
            <a:avLst/>
          </a:prstGeom>
          <a:noFill/>
          <a:ln w="38100">
            <a:solidFill>
              <a:schemeClr val="tx1"/>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5895" name="Text Box 7"/>
          <p:cNvSpPr txBox="1">
            <a:spLocks noChangeArrowheads="1"/>
          </p:cNvSpPr>
          <p:nvPr/>
        </p:nvSpPr>
        <p:spPr bwMode="auto">
          <a:xfrm>
            <a:off x="6781800" y="533400"/>
            <a:ext cx="236220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3200" b="1" u="none" dirty="0" smtClean="0">
                <a:latin typeface="Arial Rounded MT Bold" pitchFamily="34" charset="0"/>
              </a:rPr>
              <a:t>H-R </a:t>
            </a:r>
            <a:r>
              <a:rPr lang="en-US" altLang="en-US" sz="3200" b="1" u="none" dirty="0">
                <a:latin typeface="Arial Rounded MT Bold" pitchFamily="34" charset="0"/>
              </a:rPr>
              <a:t>diagram </a:t>
            </a:r>
            <a:endParaRPr lang="en-US" altLang="en-US" sz="3200" b="1" u="none" dirty="0" smtClean="0">
              <a:latin typeface="Arial Rounded MT Bold" pitchFamily="34" charset="0"/>
            </a:endParaRPr>
          </a:p>
          <a:p>
            <a:pPr algn="ctr"/>
            <a:endParaRPr lang="en-US" altLang="en-US" sz="3200" b="1" dirty="0" smtClean="0">
              <a:latin typeface="Arial Rounded MT Bold" pitchFamily="34" charset="0"/>
            </a:endParaRPr>
          </a:p>
          <a:p>
            <a:pPr algn="l"/>
            <a:endParaRPr lang="en-US" altLang="en-US" sz="3200" b="1" u="none" dirty="0" smtClean="0">
              <a:latin typeface="Arial Rounded MT Bold" pitchFamily="34" charset="0"/>
            </a:endParaRPr>
          </a:p>
          <a:p>
            <a:pPr algn="ctr"/>
            <a:r>
              <a:rPr lang="en-US" altLang="en-US" sz="2800" b="1" u="none" dirty="0" smtClean="0">
                <a:latin typeface="Arial Rounded MT Bold" pitchFamily="34" charset="0"/>
              </a:rPr>
              <a:t>luminosity  </a:t>
            </a:r>
            <a:r>
              <a:rPr lang="en-US" altLang="en-US" sz="2800" b="1" u="none" dirty="0">
                <a:latin typeface="Arial Rounded MT Bold" pitchFamily="34" charset="0"/>
              </a:rPr>
              <a:t>vs.  </a:t>
            </a:r>
            <a:r>
              <a:rPr lang="en-US" altLang="en-US" sz="2800" b="1" u="none" dirty="0" smtClean="0">
                <a:latin typeface="Arial Rounded MT Bold" pitchFamily="34" charset="0"/>
              </a:rPr>
              <a:t>Temperature of </a:t>
            </a:r>
            <a:r>
              <a:rPr lang="en-US" altLang="en-US" sz="2800" b="1" u="none" dirty="0">
                <a:latin typeface="Arial Rounded MT Bold" pitchFamily="34" charset="0"/>
              </a:rPr>
              <a:t>stars</a:t>
            </a:r>
          </a:p>
        </p:txBody>
      </p:sp>
      <p:sp>
        <p:nvSpPr>
          <p:cNvPr id="2" name="TextBox 1"/>
          <p:cNvSpPr txBox="1"/>
          <p:nvPr/>
        </p:nvSpPr>
        <p:spPr>
          <a:xfrm>
            <a:off x="7010400" y="152400"/>
            <a:ext cx="1999971" cy="369332"/>
          </a:xfrm>
          <a:prstGeom prst="rect">
            <a:avLst/>
          </a:prstGeom>
          <a:noFill/>
        </p:spPr>
        <p:txBody>
          <a:bodyPr wrap="none" rtlCol="0">
            <a:spAutoFit/>
          </a:bodyPr>
          <a:lstStyle/>
          <a:p>
            <a:r>
              <a:rPr lang="en-US" dirty="0" err="1" smtClean="0"/>
              <a:t>Hertzsprung-Russel</a:t>
            </a:r>
            <a:endParaRPr lang="en-US" dirty="0"/>
          </a:p>
        </p:txBody>
      </p:sp>
    </p:spTree>
    <p:extLst>
      <p:ext uri="{BB962C8B-B14F-4D97-AF65-F5344CB8AC3E}">
        <p14:creationId xmlns:p14="http://schemas.microsoft.com/office/powerpoint/2010/main" val="3924749270"/>
      </p:ext>
    </p:extLst>
  </p:cSld>
  <p:clrMapOvr>
    <a:masterClrMapping/>
  </p:clrMapOvr>
  <p:transition>
    <p:sndAc>
      <p:end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ifa.hawaii.edu/~barnes/ast110_06/tlos/1204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7329" y="916770"/>
            <a:ext cx="8224022" cy="4495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14400" y="304800"/>
            <a:ext cx="7100149" cy="523220"/>
          </a:xfrm>
          <a:prstGeom prst="rect">
            <a:avLst/>
          </a:prstGeom>
          <a:noFill/>
        </p:spPr>
        <p:txBody>
          <a:bodyPr wrap="none" rtlCol="0">
            <a:spAutoFit/>
          </a:bodyPr>
          <a:lstStyle/>
          <a:p>
            <a:r>
              <a:rPr lang="en-US" sz="2800" b="1" dirty="0" smtClean="0"/>
              <a:t>A STAR IS BORN – the story of stellar evolution</a:t>
            </a:r>
            <a:endParaRPr lang="en-US" sz="2800" b="1" dirty="0"/>
          </a:p>
        </p:txBody>
      </p:sp>
      <p:pic>
        <p:nvPicPr>
          <p:cNvPr id="717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009" t="66865" r="21355" b="16567"/>
          <a:stretch/>
        </p:blipFill>
        <p:spPr bwMode="auto">
          <a:xfrm>
            <a:off x="13855" y="4991097"/>
            <a:ext cx="9170893" cy="1244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40882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2" descr="http://www.astronomy.ohio-state.edu/~pogge/Ast162/Unit2/Images/HSEq.gif"/>
          <p:cNvPicPr>
            <a:picLocks noChangeAspect="1" noChangeArrowheads="1"/>
          </p:cNvPicPr>
          <p:nvPr/>
        </p:nvPicPr>
        <p:blipFill>
          <a:blip r:embed="rId2" cstate="print"/>
          <a:srcRect/>
          <a:stretch>
            <a:fillRect/>
          </a:stretch>
        </p:blipFill>
        <p:spPr bwMode="auto">
          <a:xfrm>
            <a:off x="2209800" y="1957926"/>
            <a:ext cx="4800981" cy="3547523"/>
          </a:xfrm>
          <a:prstGeom prst="rect">
            <a:avLst/>
          </a:prstGeom>
          <a:noFill/>
        </p:spPr>
      </p:pic>
      <p:sp>
        <p:nvSpPr>
          <p:cNvPr id="5" name="TextBox 4"/>
          <p:cNvSpPr txBox="1"/>
          <p:nvPr/>
        </p:nvSpPr>
        <p:spPr>
          <a:xfrm>
            <a:off x="685800" y="381000"/>
            <a:ext cx="7391400" cy="1384995"/>
          </a:xfrm>
          <a:prstGeom prst="rect">
            <a:avLst/>
          </a:prstGeom>
          <a:noFill/>
        </p:spPr>
        <p:txBody>
          <a:bodyPr wrap="square" rtlCol="0">
            <a:spAutoFit/>
          </a:bodyPr>
          <a:lstStyle/>
          <a:p>
            <a:pPr algn="ctr"/>
            <a:r>
              <a:rPr lang="en-US" sz="2800" b="1" dirty="0" smtClean="0">
                <a:solidFill>
                  <a:srgbClr val="7030A0"/>
                </a:solidFill>
                <a:effectLst>
                  <a:outerShdw blurRad="38100" dist="38100" dir="2700000" algn="tl">
                    <a:srgbClr val="000000">
                      <a:alpha val="43137"/>
                    </a:srgbClr>
                  </a:outerShdw>
                </a:effectLst>
              </a:rPr>
              <a:t>Stars evolve as the equilibrium shifts due to changes in gravitational force and outward pressure from fusion reactions</a:t>
            </a:r>
            <a:endParaRPr lang="en-US" sz="2800" b="1" dirty="0">
              <a:solidFill>
                <a:srgbClr val="7030A0"/>
              </a:solidFill>
              <a:effectLst>
                <a:outerShdw blurRad="38100" dist="38100" dir="2700000" algn="tl">
                  <a:srgbClr val="000000">
                    <a:alpha val="43137"/>
                  </a:srgbClr>
                </a:outerShdw>
              </a:effectLst>
            </a:endParaRPr>
          </a:p>
        </p:txBody>
      </p:sp>
      <p:sp>
        <p:nvSpPr>
          <p:cNvPr id="4" name="Rectangle 3"/>
          <p:cNvSpPr/>
          <p:nvPr/>
        </p:nvSpPr>
        <p:spPr>
          <a:xfrm>
            <a:off x="457200" y="5791200"/>
            <a:ext cx="8153400" cy="707886"/>
          </a:xfrm>
          <a:prstGeom prst="rect">
            <a:avLst/>
          </a:prstGeom>
        </p:spPr>
        <p:txBody>
          <a:bodyPr wrap="square">
            <a:spAutoFit/>
          </a:bodyPr>
          <a:lstStyle/>
          <a:p>
            <a:r>
              <a:rPr lang="en-US" sz="2000" b="1" dirty="0" smtClean="0">
                <a:solidFill>
                  <a:srgbClr val="7030A0"/>
                </a:solidFill>
              </a:rPr>
              <a:t>Equilibrium between thermal pressure and gravity lasts for 90% of their life: 10 BY for the Sun, more for smaller stars.</a:t>
            </a:r>
            <a:endParaRPr lang="en-US" sz="2000" b="1" dirty="0">
              <a:solidFill>
                <a:srgbClr val="7030A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6096000"/>
            <a:ext cx="8534400" cy="369332"/>
          </a:xfrm>
          <a:prstGeom prst="rect">
            <a:avLst/>
          </a:prstGeom>
        </p:spPr>
        <p:txBody>
          <a:bodyPr wrap="square">
            <a:spAutoFit/>
          </a:bodyPr>
          <a:lstStyle/>
          <a:p>
            <a:r>
              <a:rPr lang="en-US" dirty="0"/>
              <a:t>http://ww2.valdosta.edu/~cbarnbau/astro_demos/stellar_evol/home_stellar.html</a:t>
            </a:r>
          </a:p>
        </p:txBody>
      </p:sp>
      <p:pic>
        <p:nvPicPr>
          <p:cNvPr id="4" name="Picture 7" descr="TAB_002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057400"/>
            <a:ext cx="9144000" cy="30003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676400" y="914400"/>
            <a:ext cx="5947975" cy="584775"/>
          </a:xfrm>
          <a:prstGeom prst="rect">
            <a:avLst/>
          </a:prstGeom>
          <a:noFill/>
        </p:spPr>
        <p:txBody>
          <a:bodyPr wrap="none" rtlCol="0">
            <a:spAutoFit/>
          </a:bodyPr>
          <a:lstStyle/>
          <a:p>
            <a:r>
              <a:rPr lang="en-US" sz="3200" b="1" dirty="0" smtClean="0"/>
              <a:t>Larger stars have shorter lifetimes</a:t>
            </a:r>
            <a:endParaRPr lang="en-US" sz="3200" b="1" dirty="0"/>
          </a:p>
        </p:txBody>
      </p:sp>
    </p:spTree>
    <p:extLst>
      <p:ext uri="{BB962C8B-B14F-4D97-AF65-F5344CB8AC3E}">
        <p14:creationId xmlns:p14="http://schemas.microsoft.com/office/powerpoint/2010/main" val="18183008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18114" name="Picture 2" descr="http://essayweb.net/astronomy/images/Stellar_Evolution_smal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Oval 5"/>
          <p:cNvSpPr/>
          <p:nvPr/>
        </p:nvSpPr>
        <p:spPr>
          <a:xfrm>
            <a:off x="1447800" y="838200"/>
            <a:ext cx="1676400" cy="91440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72700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Periodic Tabl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0"/>
            <a:ext cx="7520546" cy="511781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5105400"/>
            <a:ext cx="8610600" cy="830997"/>
          </a:xfrm>
          <a:prstGeom prst="rect">
            <a:avLst/>
          </a:prstGeom>
          <a:noFill/>
        </p:spPr>
        <p:txBody>
          <a:bodyPr wrap="square" rtlCol="0">
            <a:spAutoFit/>
          </a:bodyPr>
          <a:lstStyle/>
          <a:p>
            <a:pPr algn="ctr"/>
            <a:r>
              <a:rPr lang="en-US" sz="2400" b="1" dirty="0" smtClean="0"/>
              <a:t>H and He forged during the Big Bang…</a:t>
            </a:r>
          </a:p>
          <a:p>
            <a:pPr algn="ctr"/>
            <a:endParaRPr lang="en-US" sz="2400" b="1" dirty="0" smtClean="0"/>
          </a:p>
        </p:txBody>
      </p:sp>
      <p:sp>
        <p:nvSpPr>
          <p:cNvPr id="2" name="Rectangle 1"/>
          <p:cNvSpPr/>
          <p:nvPr/>
        </p:nvSpPr>
        <p:spPr>
          <a:xfrm>
            <a:off x="609600" y="6305729"/>
            <a:ext cx="8305800" cy="369332"/>
          </a:xfrm>
          <a:prstGeom prst="rect">
            <a:avLst/>
          </a:prstGeom>
        </p:spPr>
        <p:txBody>
          <a:bodyPr wrap="square">
            <a:spAutoFit/>
          </a:bodyPr>
          <a:lstStyle/>
          <a:p>
            <a:pPr algn="ctr"/>
            <a:r>
              <a:rPr lang="en-US" b="1" dirty="0">
                <a:hlinkClick r:id="rId3"/>
              </a:rPr>
              <a:t>http://periodictable.com/Properties/A/UniverseAbundance.html</a:t>
            </a:r>
            <a:endParaRPr lang="en-US" b="1" dirty="0"/>
          </a:p>
        </p:txBody>
      </p:sp>
    </p:spTree>
    <p:extLst>
      <p:ext uri="{BB962C8B-B14F-4D97-AF65-F5344CB8AC3E}">
        <p14:creationId xmlns:p14="http://schemas.microsoft.com/office/powerpoint/2010/main" val="4176303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6868" name="Picture 4" descr="4992_EA Fi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81" y="-762000"/>
            <a:ext cx="9144000"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Rectangle 4"/>
          <p:cNvSpPr>
            <a:spLocks noChangeArrowheads="1"/>
          </p:cNvSpPr>
          <p:nvPr/>
        </p:nvSpPr>
        <p:spPr bwMode="auto">
          <a:xfrm>
            <a:off x="7737764" y="1813791"/>
            <a:ext cx="762000" cy="914400"/>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buFontTx/>
              <a:buChar char="•"/>
            </a:pPr>
            <a:endParaRPr lang="en-US" altLang="en-US"/>
          </a:p>
        </p:txBody>
      </p:sp>
      <p:sp>
        <p:nvSpPr>
          <p:cNvPr id="6" name="Rectangle 5"/>
          <p:cNvSpPr/>
          <p:nvPr/>
        </p:nvSpPr>
        <p:spPr>
          <a:xfrm>
            <a:off x="356754" y="2362200"/>
            <a:ext cx="8569036" cy="1938992"/>
          </a:xfrm>
          <a:prstGeom prst="rect">
            <a:avLst/>
          </a:prstGeom>
        </p:spPr>
        <p:txBody>
          <a:bodyPr wrap="square">
            <a:spAutoFit/>
          </a:bodyPr>
          <a:lstStyle/>
          <a:p>
            <a:pPr algn="ctr"/>
            <a:r>
              <a:rPr lang="en-US" sz="2400" dirty="0">
                <a:solidFill>
                  <a:srgbClr val="FFC000"/>
                </a:solidFill>
              </a:rPr>
              <a:t>The center of our sun is some 15 million degrees Celsius (about 27 million degrees Fahrenheit). That may sound </a:t>
            </a:r>
            <a:r>
              <a:rPr lang="en-US" sz="2400" dirty="0" smtClean="0">
                <a:solidFill>
                  <a:srgbClr val="FFC000"/>
                </a:solidFill>
              </a:rPr>
              <a:t>impressive, </a:t>
            </a:r>
            <a:r>
              <a:rPr lang="en-US" sz="2400" dirty="0">
                <a:solidFill>
                  <a:srgbClr val="FFC000"/>
                </a:solidFill>
              </a:rPr>
              <a:t>y</a:t>
            </a:r>
            <a:r>
              <a:rPr lang="en-US" sz="2400" dirty="0" smtClean="0">
                <a:solidFill>
                  <a:srgbClr val="FFC000"/>
                </a:solidFill>
              </a:rPr>
              <a:t>et </a:t>
            </a:r>
            <a:r>
              <a:rPr lang="en-US" sz="2400" dirty="0">
                <a:solidFill>
                  <a:srgbClr val="FFC000"/>
                </a:solidFill>
              </a:rPr>
              <a:t>as stars go, it’s pretty wimpy. Average-size stars like the sun </a:t>
            </a:r>
            <a:r>
              <a:rPr lang="en-US" sz="2400" dirty="0" smtClean="0">
                <a:solidFill>
                  <a:srgbClr val="FFC000"/>
                </a:solidFill>
              </a:rPr>
              <a:t>don’t </a:t>
            </a:r>
            <a:r>
              <a:rPr lang="en-US" sz="2400" dirty="0">
                <a:solidFill>
                  <a:srgbClr val="FFC000"/>
                </a:solidFill>
              </a:rPr>
              <a:t>get hot enough to produce elements much heavier than </a:t>
            </a:r>
            <a:r>
              <a:rPr lang="en-US" sz="2400" dirty="0" smtClean="0">
                <a:solidFill>
                  <a:srgbClr val="FFC000"/>
                </a:solidFill>
              </a:rPr>
              <a:t>nitrogen. In </a:t>
            </a:r>
            <a:r>
              <a:rPr lang="en-US" sz="2400" dirty="0">
                <a:solidFill>
                  <a:srgbClr val="FFC000"/>
                </a:solidFill>
              </a:rPr>
              <a:t>fact, they create mainly helium. </a:t>
            </a:r>
          </a:p>
        </p:txBody>
      </p:sp>
      <p:pic>
        <p:nvPicPr>
          <p:cNvPr id="7" name="Picture 2" descr="Life cycle of the Su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4648200"/>
            <a:ext cx="9114819" cy="2198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8359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6200775"/>
            <a:ext cx="8915400" cy="369332"/>
          </a:xfrm>
          <a:prstGeom prst="rect">
            <a:avLst/>
          </a:prstGeom>
        </p:spPr>
        <p:txBody>
          <a:bodyPr wrap="square">
            <a:spAutoFit/>
          </a:bodyPr>
          <a:lstStyle/>
          <a:p>
            <a:r>
              <a:rPr lang="en-US" dirty="0"/>
              <a:t>http://ww2.valdosta.edu/~cbarnbau/astro_demos/stellar_evol/evol_2.html</a:t>
            </a:r>
          </a:p>
        </p:txBody>
      </p:sp>
      <p:pic>
        <p:nvPicPr>
          <p:cNvPr id="2457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36" r="59297" b="29688"/>
          <a:stretch/>
        </p:blipFill>
        <p:spPr bwMode="auto">
          <a:xfrm>
            <a:off x="1676400" y="1066800"/>
            <a:ext cx="5295900" cy="434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20808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8371" name="Text Box 3"/>
          <p:cNvSpPr txBox="1">
            <a:spLocks noChangeArrowheads="1"/>
          </p:cNvSpPr>
          <p:nvPr/>
        </p:nvSpPr>
        <p:spPr bwMode="auto">
          <a:xfrm>
            <a:off x="990600" y="381000"/>
            <a:ext cx="7178675"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200" b="1" u="sng" dirty="0" smtClean="0">
                <a:solidFill>
                  <a:schemeClr val="bg1"/>
                </a:solidFill>
              </a:rPr>
              <a:t>Stellar </a:t>
            </a:r>
            <a:r>
              <a:rPr lang="en-US" altLang="en-US" sz="3200" b="1" u="sng" dirty="0" err="1" smtClean="0">
                <a:solidFill>
                  <a:schemeClr val="bg1"/>
                </a:solidFill>
              </a:rPr>
              <a:t>Nucleosynthesis</a:t>
            </a:r>
            <a:r>
              <a:rPr lang="en-US" altLang="en-US" sz="3200" b="1" u="sng" dirty="0" smtClean="0">
                <a:solidFill>
                  <a:schemeClr val="bg1"/>
                </a:solidFill>
              </a:rPr>
              <a:t> of  He</a:t>
            </a:r>
          </a:p>
          <a:p>
            <a:r>
              <a:rPr lang="en-US" altLang="en-US" sz="2400" b="1" dirty="0" smtClean="0">
                <a:solidFill>
                  <a:schemeClr val="bg1"/>
                </a:solidFill>
              </a:rPr>
              <a:t>Star </a:t>
            </a:r>
            <a:r>
              <a:rPr lang="en-US" altLang="en-US" sz="2400" b="1" dirty="0">
                <a:solidFill>
                  <a:schemeClr val="bg1"/>
                </a:solidFill>
              </a:rPr>
              <a:t>“turns on” when nuclear fusion occurs </a:t>
            </a:r>
          </a:p>
          <a:p>
            <a:endParaRPr lang="en-US" altLang="en-US" b="1" dirty="0">
              <a:solidFill>
                <a:schemeClr val="bg1"/>
              </a:solidFill>
            </a:endParaRPr>
          </a:p>
          <a:p>
            <a:r>
              <a:rPr lang="en-US" altLang="en-US" b="1" dirty="0" smtClean="0">
                <a:solidFill>
                  <a:schemeClr val="bg1"/>
                </a:solidFill>
              </a:rPr>
              <a:t>	main </a:t>
            </a:r>
            <a:r>
              <a:rPr lang="en-US" altLang="en-US" b="1" dirty="0">
                <a:solidFill>
                  <a:schemeClr val="bg1"/>
                </a:solidFill>
              </a:rPr>
              <a:t>sequence </a:t>
            </a:r>
            <a:r>
              <a:rPr lang="en-US" altLang="en-US" b="1" dirty="0" smtClean="0">
                <a:solidFill>
                  <a:schemeClr val="bg1"/>
                </a:solidFill>
              </a:rPr>
              <a:t>star</a:t>
            </a:r>
          </a:p>
          <a:p>
            <a:r>
              <a:rPr lang="en-US" altLang="en-US" b="1" dirty="0" smtClean="0">
                <a:solidFill>
                  <a:schemeClr val="bg1"/>
                </a:solidFill>
              </a:rPr>
              <a:t>	 </a:t>
            </a:r>
            <a:r>
              <a:rPr lang="en-US" altLang="en-US" b="1" dirty="0">
                <a:solidFill>
                  <a:schemeClr val="bg1"/>
                </a:solidFill>
              </a:rPr>
              <a:t>– either proton-proton </a:t>
            </a:r>
            <a:r>
              <a:rPr lang="en-US" altLang="en-US" b="1" dirty="0" smtClean="0">
                <a:solidFill>
                  <a:schemeClr val="bg1"/>
                </a:solidFill>
              </a:rPr>
              <a:t>chain (below) </a:t>
            </a:r>
            <a:r>
              <a:rPr lang="en-US" altLang="en-US" b="1" dirty="0">
                <a:solidFill>
                  <a:schemeClr val="bg1"/>
                </a:solidFill>
              </a:rPr>
              <a:t>or CNO </a:t>
            </a:r>
            <a:r>
              <a:rPr lang="en-US" altLang="en-US" b="1" dirty="0" smtClean="0">
                <a:solidFill>
                  <a:schemeClr val="bg1"/>
                </a:solidFill>
              </a:rPr>
              <a:t>cycle (next slide) </a:t>
            </a:r>
            <a:endParaRPr lang="en-US" altLang="en-US" b="1" dirty="0">
              <a:solidFill>
                <a:schemeClr val="bg1"/>
              </a:solidFill>
            </a:endParaRPr>
          </a:p>
        </p:txBody>
      </p:sp>
      <p:pic>
        <p:nvPicPr>
          <p:cNvPr id="58372" name="Picture 4" descr="FIG_000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2443103"/>
            <a:ext cx="8534400" cy="3657600"/>
          </a:xfrm>
          <a:prstGeom prst="rect">
            <a:avLst/>
          </a:prstGeom>
          <a:noFill/>
          <a:extLst>
            <a:ext uri="{909E8E84-426E-40DD-AFC4-6F175D3DCCD1}">
              <a14:hiddenFill xmlns:a14="http://schemas.microsoft.com/office/drawing/2010/main">
                <a:solidFill>
                  <a:srgbClr val="FFFFFF"/>
                </a:solidFill>
              </a14:hiddenFill>
            </a:ext>
          </a:extLst>
        </p:spPr>
      </p:pic>
      <p:sp>
        <p:nvSpPr>
          <p:cNvPr id="58373" name="Text Box 5"/>
          <p:cNvSpPr txBox="1">
            <a:spLocks noChangeArrowheads="1"/>
          </p:cNvSpPr>
          <p:nvPr/>
        </p:nvSpPr>
        <p:spPr bwMode="auto">
          <a:xfrm>
            <a:off x="685800" y="6172200"/>
            <a:ext cx="79248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eaLnBrk="0" fontAlgn="base" hangingPunct="0">
              <a:spcBef>
                <a:spcPct val="0"/>
              </a:spcBef>
              <a:spcAft>
                <a:spcPct val="0"/>
              </a:spcAft>
            </a:pPr>
            <a:r>
              <a:rPr lang="en-US" altLang="en-US" b="1" dirty="0" smtClean="0">
                <a:solidFill>
                  <a:srgbClr val="FFC000"/>
                </a:solidFill>
                <a:latin typeface="Verdana" pitchFamily="34" charset="0"/>
                <a:cs typeface="Arial" pitchFamily="34" charset="0"/>
              </a:rPr>
              <a:t>The net result is that 4 protons have combined to form one helium nucleus.</a:t>
            </a:r>
          </a:p>
        </p:txBody>
      </p:sp>
    </p:spTree>
    <p:extLst>
      <p:ext uri="{BB962C8B-B14F-4D97-AF65-F5344CB8AC3E}">
        <p14:creationId xmlns:p14="http://schemas.microsoft.com/office/powerpoint/2010/main" val="4284658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457200" y="0"/>
            <a:ext cx="7178675" cy="5693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sz="2400" b="1" u="sng" dirty="0" smtClean="0">
              <a:solidFill>
                <a:srgbClr val="FFC000"/>
              </a:solidFill>
            </a:endParaRPr>
          </a:p>
          <a:p>
            <a:r>
              <a:rPr lang="en-US" altLang="en-US" sz="2800" b="1" u="sng" dirty="0" smtClean="0">
                <a:solidFill>
                  <a:srgbClr val="FFC000"/>
                </a:solidFill>
              </a:rPr>
              <a:t>Stellar </a:t>
            </a:r>
            <a:r>
              <a:rPr lang="en-US" altLang="en-US" sz="2800" b="1" u="sng" dirty="0" err="1" smtClean="0">
                <a:solidFill>
                  <a:srgbClr val="FFC000"/>
                </a:solidFill>
              </a:rPr>
              <a:t>Nucleosynthesis</a:t>
            </a:r>
            <a:endParaRPr lang="en-US" altLang="en-US" sz="2800" b="1" u="sng" dirty="0" smtClean="0">
              <a:solidFill>
                <a:srgbClr val="FFC000"/>
              </a:solidFill>
            </a:endParaRPr>
          </a:p>
          <a:p>
            <a:r>
              <a:rPr lang="en-US" altLang="en-US" sz="2400" b="1" dirty="0" smtClean="0">
                <a:solidFill>
                  <a:srgbClr val="FFC000"/>
                </a:solidFill>
              </a:rPr>
              <a:t>CNO </a:t>
            </a:r>
            <a:r>
              <a:rPr lang="en-US" altLang="en-US" sz="2400" b="1" dirty="0">
                <a:solidFill>
                  <a:srgbClr val="FFC000"/>
                </a:solidFill>
              </a:rPr>
              <a:t>cycle – more efficient method, but requires higher internal temperature, </a:t>
            </a:r>
            <a:r>
              <a:rPr lang="en-US" altLang="en-US" sz="2400" b="1" dirty="0" smtClean="0">
                <a:solidFill>
                  <a:srgbClr val="FFC000"/>
                </a:solidFill>
              </a:rPr>
              <a:t> so only occurs in </a:t>
            </a:r>
            <a:r>
              <a:rPr lang="en-US" altLang="en-US" sz="2400" b="1" dirty="0">
                <a:solidFill>
                  <a:srgbClr val="FFC000"/>
                </a:solidFill>
              </a:rPr>
              <a:t>stars with mass higher than 1.1 solar masses</a:t>
            </a:r>
          </a:p>
          <a:p>
            <a:endParaRPr lang="en-US" altLang="en-US" b="1" dirty="0">
              <a:solidFill>
                <a:schemeClr val="bg1"/>
              </a:solidFill>
            </a:endParaRPr>
          </a:p>
          <a:p>
            <a:endParaRPr lang="en-US" altLang="en-US" b="1" baseline="30000" dirty="0" smtClean="0">
              <a:solidFill>
                <a:schemeClr val="bg1"/>
              </a:solidFill>
            </a:endParaRPr>
          </a:p>
          <a:p>
            <a:endParaRPr lang="en-US" altLang="en-US" b="1" baseline="30000" dirty="0" smtClean="0">
              <a:solidFill>
                <a:schemeClr val="bg1"/>
              </a:solidFill>
            </a:endParaRPr>
          </a:p>
          <a:p>
            <a:endParaRPr lang="en-US" altLang="en-US" b="1" baseline="30000" dirty="0" smtClean="0">
              <a:solidFill>
                <a:schemeClr val="bg1"/>
              </a:solidFill>
            </a:endParaRPr>
          </a:p>
          <a:p>
            <a:endParaRPr lang="en-US" altLang="en-US" b="1" baseline="30000" dirty="0" smtClean="0">
              <a:solidFill>
                <a:schemeClr val="bg1"/>
              </a:solidFill>
            </a:endParaRPr>
          </a:p>
          <a:p>
            <a:endParaRPr lang="en-US" altLang="en-US" b="1" baseline="30000" dirty="0" smtClean="0">
              <a:solidFill>
                <a:schemeClr val="bg1"/>
              </a:solidFill>
            </a:endParaRPr>
          </a:p>
          <a:p>
            <a:endParaRPr lang="en-US" altLang="en-US" b="1" baseline="30000" dirty="0" smtClean="0">
              <a:solidFill>
                <a:schemeClr val="bg1"/>
              </a:solidFill>
            </a:endParaRPr>
          </a:p>
          <a:p>
            <a:endParaRPr lang="en-US" altLang="en-US" b="1" baseline="30000" dirty="0" smtClean="0">
              <a:solidFill>
                <a:schemeClr val="bg1"/>
              </a:solidFill>
            </a:endParaRPr>
          </a:p>
          <a:p>
            <a:endParaRPr lang="en-US" altLang="en-US" b="1" baseline="30000" dirty="0" smtClean="0">
              <a:solidFill>
                <a:schemeClr val="bg1"/>
              </a:solidFill>
            </a:endParaRPr>
          </a:p>
          <a:p>
            <a:r>
              <a:rPr lang="en-US" altLang="en-US" b="1" baseline="30000" dirty="0" smtClean="0">
                <a:solidFill>
                  <a:schemeClr val="bg1"/>
                </a:solidFill>
              </a:rPr>
              <a:t>12</a:t>
            </a:r>
            <a:r>
              <a:rPr lang="en-US" altLang="en-US" b="1" dirty="0" smtClean="0">
                <a:solidFill>
                  <a:schemeClr val="bg1"/>
                </a:solidFill>
              </a:rPr>
              <a:t>C </a:t>
            </a:r>
            <a:r>
              <a:rPr lang="en-US" altLang="en-US" b="1" dirty="0">
                <a:solidFill>
                  <a:schemeClr val="bg1"/>
                </a:solidFill>
              </a:rPr>
              <a:t>+  p -&gt; </a:t>
            </a:r>
            <a:r>
              <a:rPr lang="en-US" altLang="en-US" b="1" baseline="30000" dirty="0">
                <a:solidFill>
                  <a:schemeClr val="bg1"/>
                </a:solidFill>
              </a:rPr>
              <a:t>13</a:t>
            </a:r>
            <a:r>
              <a:rPr lang="en-US" altLang="en-US" b="1" dirty="0">
                <a:solidFill>
                  <a:schemeClr val="bg1"/>
                </a:solidFill>
              </a:rPr>
              <a:t>N          </a:t>
            </a:r>
            <a:r>
              <a:rPr lang="en-US" altLang="en-US" b="1" baseline="30000" dirty="0" err="1">
                <a:solidFill>
                  <a:schemeClr val="bg1"/>
                </a:solidFill>
              </a:rPr>
              <a:t>13</a:t>
            </a:r>
            <a:r>
              <a:rPr lang="en-US" altLang="en-US" b="1" dirty="0" err="1">
                <a:solidFill>
                  <a:schemeClr val="bg1"/>
                </a:solidFill>
              </a:rPr>
              <a:t>N</a:t>
            </a:r>
            <a:r>
              <a:rPr lang="en-US" altLang="en-US" b="1" dirty="0">
                <a:solidFill>
                  <a:schemeClr val="bg1"/>
                </a:solidFill>
              </a:rPr>
              <a:t> -&gt; </a:t>
            </a:r>
            <a:r>
              <a:rPr lang="en-US" altLang="en-US" b="1" baseline="30000" dirty="0">
                <a:solidFill>
                  <a:schemeClr val="bg1"/>
                </a:solidFill>
              </a:rPr>
              <a:t>13</a:t>
            </a:r>
            <a:r>
              <a:rPr lang="en-US" altLang="en-US" b="1" dirty="0">
                <a:solidFill>
                  <a:schemeClr val="bg1"/>
                </a:solidFill>
              </a:rPr>
              <a:t>C</a:t>
            </a:r>
          </a:p>
          <a:p>
            <a:endParaRPr lang="en-US" altLang="en-US" b="1" dirty="0">
              <a:solidFill>
                <a:schemeClr val="bg1"/>
              </a:solidFill>
            </a:endParaRPr>
          </a:p>
          <a:p>
            <a:r>
              <a:rPr lang="en-US" altLang="en-US" b="1" baseline="30000" dirty="0">
                <a:solidFill>
                  <a:schemeClr val="bg1"/>
                </a:solidFill>
              </a:rPr>
              <a:t>13</a:t>
            </a:r>
            <a:r>
              <a:rPr lang="en-US" altLang="en-US" b="1" dirty="0">
                <a:solidFill>
                  <a:schemeClr val="bg1"/>
                </a:solidFill>
              </a:rPr>
              <a:t>C + p -&gt; </a:t>
            </a:r>
            <a:r>
              <a:rPr lang="en-US" altLang="en-US" b="1" baseline="30000" dirty="0">
                <a:solidFill>
                  <a:schemeClr val="bg1"/>
                </a:solidFill>
              </a:rPr>
              <a:t>14</a:t>
            </a:r>
            <a:r>
              <a:rPr lang="en-US" altLang="en-US" b="1" dirty="0">
                <a:solidFill>
                  <a:schemeClr val="bg1"/>
                </a:solidFill>
              </a:rPr>
              <a:t>N</a:t>
            </a:r>
          </a:p>
          <a:p>
            <a:endParaRPr lang="en-US" altLang="en-US" b="1" dirty="0">
              <a:solidFill>
                <a:schemeClr val="bg1"/>
              </a:solidFill>
            </a:endParaRPr>
          </a:p>
          <a:p>
            <a:r>
              <a:rPr lang="en-US" altLang="en-US" b="1" baseline="30000" dirty="0">
                <a:solidFill>
                  <a:schemeClr val="bg1"/>
                </a:solidFill>
              </a:rPr>
              <a:t>14</a:t>
            </a:r>
            <a:r>
              <a:rPr lang="en-US" altLang="en-US" b="1" dirty="0">
                <a:solidFill>
                  <a:schemeClr val="bg1"/>
                </a:solidFill>
              </a:rPr>
              <a:t>N + p -&gt; </a:t>
            </a:r>
            <a:r>
              <a:rPr lang="en-US" altLang="en-US" b="1" baseline="30000" dirty="0">
                <a:solidFill>
                  <a:schemeClr val="bg1"/>
                </a:solidFill>
              </a:rPr>
              <a:t>15</a:t>
            </a:r>
            <a:r>
              <a:rPr lang="en-US" altLang="en-US" b="1" dirty="0">
                <a:solidFill>
                  <a:schemeClr val="bg1"/>
                </a:solidFill>
              </a:rPr>
              <a:t>O           </a:t>
            </a:r>
            <a:r>
              <a:rPr lang="en-US" altLang="en-US" b="1" baseline="30000" dirty="0" err="1">
                <a:solidFill>
                  <a:schemeClr val="bg1"/>
                </a:solidFill>
              </a:rPr>
              <a:t>15</a:t>
            </a:r>
            <a:r>
              <a:rPr lang="en-US" altLang="en-US" b="1" dirty="0" err="1">
                <a:solidFill>
                  <a:schemeClr val="bg1"/>
                </a:solidFill>
              </a:rPr>
              <a:t>O</a:t>
            </a:r>
            <a:r>
              <a:rPr lang="en-US" altLang="en-US" b="1" dirty="0">
                <a:solidFill>
                  <a:schemeClr val="bg1"/>
                </a:solidFill>
              </a:rPr>
              <a:t> -&gt; </a:t>
            </a:r>
            <a:r>
              <a:rPr lang="en-US" altLang="en-US" b="1" baseline="30000" dirty="0">
                <a:solidFill>
                  <a:schemeClr val="bg1"/>
                </a:solidFill>
              </a:rPr>
              <a:t>15</a:t>
            </a:r>
            <a:r>
              <a:rPr lang="en-US" altLang="en-US" b="1" dirty="0">
                <a:solidFill>
                  <a:schemeClr val="bg1"/>
                </a:solidFill>
              </a:rPr>
              <a:t>N</a:t>
            </a:r>
          </a:p>
          <a:p>
            <a:endParaRPr lang="en-US" altLang="en-US" b="1" dirty="0">
              <a:solidFill>
                <a:schemeClr val="bg1"/>
              </a:solidFill>
            </a:endParaRPr>
          </a:p>
          <a:p>
            <a:r>
              <a:rPr lang="en-US" altLang="en-US" b="1" baseline="30000" dirty="0">
                <a:solidFill>
                  <a:schemeClr val="bg1"/>
                </a:solidFill>
              </a:rPr>
              <a:t>15</a:t>
            </a:r>
            <a:r>
              <a:rPr lang="en-US" altLang="en-US" b="1" dirty="0">
                <a:solidFill>
                  <a:schemeClr val="bg1"/>
                </a:solidFill>
              </a:rPr>
              <a:t>N + p -&gt; </a:t>
            </a:r>
            <a:r>
              <a:rPr lang="en-US" altLang="en-US" b="1" baseline="30000" dirty="0">
                <a:solidFill>
                  <a:schemeClr val="bg1"/>
                </a:solidFill>
              </a:rPr>
              <a:t>12</a:t>
            </a:r>
            <a:r>
              <a:rPr lang="en-US" altLang="en-US" b="1" dirty="0">
                <a:solidFill>
                  <a:schemeClr val="bg1"/>
                </a:solidFill>
              </a:rPr>
              <a:t>C + </a:t>
            </a:r>
            <a:r>
              <a:rPr lang="en-US" altLang="en-US" b="1" baseline="30000" dirty="0" smtClean="0">
                <a:solidFill>
                  <a:schemeClr val="bg1"/>
                </a:solidFill>
              </a:rPr>
              <a:t>4</a:t>
            </a:r>
            <a:r>
              <a:rPr lang="en-US" altLang="en-US" b="1" dirty="0" smtClean="0">
                <a:solidFill>
                  <a:schemeClr val="bg1"/>
                </a:solidFill>
              </a:rPr>
              <a:t>He</a:t>
            </a:r>
            <a:endParaRPr lang="en-US" altLang="en-US" b="1" dirty="0">
              <a:solidFill>
                <a:schemeClr val="bg1"/>
              </a:solidFill>
            </a:endParaRPr>
          </a:p>
        </p:txBody>
      </p:sp>
      <p:pic>
        <p:nvPicPr>
          <p:cNvPr id="52228" name="Picture 4" descr="http://www.artinaid.com/wp-content/uploads/2013/04/CNO-Cycle.png"/>
          <p:cNvPicPr>
            <a:picLocks noChangeAspect="1" noChangeArrowheads="1"/>
          </p:cNvPicPr>
          <p:nvPr/>
        </p:nvPicPr>
        <p:blipFill>
          <a:blip r:embed="rId2" cstate="print"/>
          <a:srcRect/>
          <a:stretch>
            <a:fillRect/>
          </a:stretch>
        </p:blipFill>
        <p:spPr bwMode="auto">
          <a:xfrm>
            <a:off x="3429000" y="2057400"/>
            <a:ext cx="5689599" cy="4800600"/>
          </a:xfrm>
          <a:prstGeom prst="rect">
            <a:avLst/>
          </a:prstGeom>
          <a:solidFill>
            <a:schemeClr val="accent1"/>
          </a:solidFill>
        </p:spPr>
      </p:pic>
    </p:spTree>
    <p:extLst>
      <p:ext uri="{BB962C8B-B14F-4D97-AF65-F5344CB8AC3E}">
        <p14:creationId xmlns:p14="http://schemas.microsoft.com/office/powerpoint/2010/main" val="9493244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15625" t="2083" r="15625" b="5325"/>
          <a:stretch>
            <a:fillRect/>
          </a:stretch>
        </p:blipFill>
        <p:spPr bwMode="auto">
          <a:xfrm>
            <a:off x="65088" y="152400"/>
            <a:ext cx="6488112" cy="6553200"/>
          </a:xfrm>
          <a:prstGeom prst="rect">
            <a:avLst/>
          </a:prstGeom>
          <a:noFill/>
          <a:extLst>
            <a:ext uri="{909E8E84-426E-40DD-AFC4-6F175D3DCCD1}">
              <a14:hiddenFill xmlns:a14="http://schemas.microsoft.com/office/drawing/2010/main">
                <a:solidFill>
                  <a:srgbClr val="FFFFFF"/>
                </a:solidFill>
              </a14:hiddenFill>
            </a:ext>
          </a:extLst>
        </p:spPr>
      </p:pic>
      <p:sp>
        <p:nvSpPr>
          <p:cNvPr id="166915" name="Text Box 3"/>
          <p:cNvSpPr txBox="1">
            <a:spLocks noChangeArrowheads="1"/>
          </p:cNvSpPr>
          <p:nvPr/>
        </p:nvSpPr>
        <p:spPr bwMode="auto">
          <a:xfrm>
            <a:off x="6629400" y="381000"/>
            <a:ext cx="2606675"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200" b="1" u="none" dirty="0">
                <a:latin typeface="Garamond" pitchFamily="18" charset="0"/>
              </a:rPr>
              <a:t>Hydrogen-fusion stars reside on the </a:t>
            </a:r>
            <a:r>
              <a:rPr lang="en-US" altLang="en-US" sz="3200" b="1" i="1" u="none" dirty="0">
                <a:latin typeface="Garamond" pitchFamily="18" charset="0"/>
              </a:rPr>
              <a:t>main sequence</a:t>
            </a:r>
            <a:r>
              <a:rPr lang="en-US" altLang="en-US" sz="3200" b="1" u="none" dirty="0">
                <a:latin typeface="Garamond" pitchFamily="18" charset="0"/>
              </a:rPr>
              <a:t> </a:t>
            </a:r>
            <a:endParaRPr lang="en-US" altLang="en-US" sz="3200" b="1" u="none" dirty="0" smtClean="0">
              <a:latin typeface="Garamond" pitchFamily="18" charset="0"/>
            </a:endParaRPr>
          </a:p>
          <a:p>
            <a:pPr algn="l"/>
            <a:r>
              <a:rPr lang="en-US" altLang="en-US" sz="3200" b="1" u="none" dirty="0" smtClean="0">
                <a:latin typeface="Garamond" pitchFamily="18" charset="0"/>
              </a:rPr>
              <a:t>of </a:t>
            </a:r>
            <a:r>
              <a:rPr lang="en-US" altLang="en-US" sz="3200" b="1" u="none" dirty="0">
                <a:latin typeface="Garamond" pitchFamily="18" charset="0"/>
              </a:rPr>
              <a:t>the H-R diagram</a:t>
            </a:r>
          </a:p>
        </p:txBody>
      </p:sp>
    </p:spTree>
    <p:extLst>
      <p:ext uri="{BB962C8B-B14F-4D97-AF65-F5344CB8AC3E}">
        <p14:creationId xmlns:p14="http://schemas.microsoft.com/office/powerpoint/2010/main" val="3878815825"/>
      </p:ext>
    </p:extLst>
  </p:cSld>
  <p:clrMapOvr>
    <a:masterClrMapping/>
  </p:clrMapOvr>
  <p:transition>
    <p:sndAc>
      <p:end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04999" y="171754"/>
            <a:ext cx="4816575" cy="646331"/>
          </a:xfrm>
          <a:prstGeom prst="rect">
            <a:avLst/>
          </a:prstGeom>
          <a:noFill/>
        </p:spPr>
        <p:txBody>
          <a:bodyPr wrap="none" rtlCol="0">
            <a:spAutoFit/>
          </a:bodyPr>
          <a:lstStyle/>
          <a:p>
            <a:r>
              <a:rPr lang="en-US" sz="3600" dirty="0" smtClean="0">
                <a:effectLst>
                  <a:outerShdw blurRad="38100" dist="38100" dir="2700000" algn="tl">
                    <a:srgbClr val="000000">
                      <a:alpha val="43137"/>
                    </a:srgbClr>
                  </a:outerShdw>
                </a:effectLst>
              </a:rPr>
              <a:t>Evolution of Sun-like Star</a:t>
            </a:r>
            <a:endParaRPr lang="en-US" sz="3600" dirty="0">
              <a:effectLst>
                <a:outerShdw blurRad="38100" dist="38100" dir="2700000" algn="tl">
                  <a:srgbClr val="000000">
                    <a:alpha val="43137"/>
                  </a:srgbClr>
                </a:outerShdw>
              </a:effectLst>
            </a:endParaRPr>
          </a:p>
        </p:txBody>
      </p:sp>
      <p:pic>
        <p:nvPicPr>
          <p:cNvPr id="239620" name="Picture 4" descr="Evolution of a normal star."/>
          <p:cNvPicPr>
            <a:picLocks noChangeAspect="1" noChangeArrowheads="1"/>
          </p:cNvPicPr>
          <p:nvPr/>
        </p:nvPicPr>
        <p:blipFill>
          <a:blip r:embed="rId2" cstate="print"/>
          <a:srcRect/>
          <a:stretch>
            <a:fillRect/>
          </a:stretch>
        </p:blipFill>
        <p:spPr bwMode="auto">
          <a:xfrm>
            <a:off x="-228599" y="818085"/>
            <a:ext cx="9525000" cy="5982082"/>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00200" y="5061466"/>
            <a:ext cx="6324600" cy="369332"/>
          </a:xfrm>
          <a:prstGeom prst="rect">
            <a:avLst/>
          </a:prstGeom>
        </p:spPr>
        <p:txBody>
          <a:bodyPr wrap="square">
            <a:spAutoFit/>
          </a:bodyPr>
          <a:lstStyle/>
          <a:p>
            <a:r>
              <a:rPr lang="en-US" dirty="0">
                <a:hlinkClick r:id="rId2"/>
              </a:rPr>
              <a:t>http://aspire.cosmic-ray.org/Labs/StarLife/hr_interactive.html</a:t>
            </a:r>
            <a:endParaRPr lang="en-US" dirty="0"/>
          </a:p>
        </p:txBody>
      </p:sp>
      <p:pic>
        <p:nvPicPr>
          <p:cNvPr id="409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135" r="52479" b="30809"/>
          <a:stretch/>
        </p:blipFill>
        <p:spPr bwMode="auto">
          <a:xfrm>
            <a:off x="1442357" y="335839"/>
            <a:ext cx="6183086" cy="4466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41964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Sample analysi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19200" y="609600"/>
            <a:ext cx="6251138" cy="48006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362200" y="5562600"/>
            <a:ext cx="3950505" cy="923330"/>
          </a:xfrm>
          <a:prstGeom prst="rect">
            <a:avLst/>
          </a:prstGeom>
          <a:noFill/>
        </p:spPr>
        <p:txBody>
          <a:bodyPr wrap="none" rtlCol="0">
            <a:spAutoFit/>
          </a:bodyPr>
          <a:lstStyle/>
          <a:p>
            <a:pPr algn="ctr"/>
            <a:r>
              <a:rPr lang="en-US" b="1" dirty="0" smtClean="0"/>
              <a:t>Think-pair-share </a:t>
            </a:r>
          </a:p>
          <a:p>
            <a:pPr algn="ctr"/>
            <a:r>
              <a:rPr lang="en-US" dirty="0" smtClean="0"/>
              <a:t> tell me what you can about bodies A-F</a:t>
            </a:r>
          </a:p>
          <a:p>
            <a:pPr algn="ctr"/>
            <a:r>
              <a:rPr lang="en-US" dirty="0" smtClean="0"/>
              <a:t> age, lifetime, size, type</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Sample analysi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304800"/>
            <a:ext cx="5258894" cy="40386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52400" y="4724400"/>
            <a:ext cx="8991600" cy="2031325"/>
          </a:xfrm>
          <a:prstGeom prst="rect">
            <a:avLst/>
          </a:prstGeom>
        </p:spPr>
        <p:txBody>
          <a:bodyPr wrap="square">
            <a:spAutoFit/>
          </a:bodyPr>
          <a:lstStyle/>
          <a:p>
            <a:r>
              <a:rPr lang="en-US" b="1" dirty="0"/>
              <a:t>Star A</a:t>
            </a:r>
            <a:r>
              <a:rPr lang="en-US" dirty="0"/>
              <a:t> is low and to the right of the main sequence, therefore it is a </a:t>
            </a:r>
            <a:r>
              <a:rPr lang="en-US" dirty="0" err="1"/>
              <a:t>protostar</a:t>
            </a:r>
            <a:r>
              <a:rPr lang="en-US" dirty="0"/>
              <a:t>, at a very early stage of its life, and heading for the main sequence. It is very cool, but is nearly as luminous as the sun, therefore it is very large.</a:t>
            </a:r>
          </a:p>
          <a:p>
            <a:r>
              <a:rPr lang="en-US" b="1" dirty="0"/>
              <a:t>Star B</a:t>
            </a:r>
            <a:r>
              <a:rPr lang="en-US" dirty="0"/>
              <a:t> is on the main sequence, so it has begun to produce energy by fusion of hydrogen into helium. Its low surface temperature shows it to be a red star, while its low luminosity, and position at the bottom of the main sequence, show it to be a dwarf. As a low-mass star, it will consume its fuel very slowly and spend a very long time on the main sequence.</a:t>
            </a:r>
          </a:p>
        </p:txBody>
      </p:sp>
    </p:spTree>
    <p:extLst>
      <p:ext uri="{BB962C8B-B14F-4D97-AF65-F5344CB8AC3E}">
        <p14:creationId xmlns:p14="http://schemas.microsoft.com/office/powerpoint/2010/main" val="114270016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Sample analysi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31127" y="304800"/>
            <a:ext cx="5556567" cy="42672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4724400"/>
            <a:ext cx="9067800" cy="2031325"/>
          </a:xfrm>
          <a:prstGeom prst="rect">
            <a:avLst/>
          </a:prstGeom>
        </p:spPr>
        <p:txBody>
          <a:bodyPr wrap="square">
            <a:spAutoFit/>
          </a:bodyPr>
          <a:lstStyle/>
          <a:p>
            <a:r>
              <a:rPr lang="en-US" b="1" dirty="0"/>
              <a:t>Star C</a:t>
            </a:r>
            <a:r>
              <a:rPr lang="en-US" dirty="0"/>
              <a:t> is on the main sequence and is steadily converting hydrogen to helium by fusion. Its surface temperature is approximately 6000 K (remember that the scales are logarithmic), so it is a yellow star like the sun. It is also approximately as luminous as the sun, therefore it must be of similar mass to the sun.</a:t>
            </a:r>
          </a:p>
          <a:p>
            <a:r>
              <a:rPr lang="en-US" b="1" dirty="0"/>
              <a:t>Star D</a:t>
            </a:r>
            <a:r>
              <a:rPr lang="en-US" dirty="0"/>
              <a:t> is in the region of red giant stars. It is relatively cool, but about 1000 times as luminous as the sun, therefore it must be very large. It has consumed most of its fuel and is near the end of its life</a:t>
            </a:r>
            <a:r>
              <a:rPr lang="en-US" dirty="0" smtClean="0"/>
              <a:t>.</a:t>
            </a:r>
            <a:endParaRPr lang="en-US" dirty="0"/>
          </a:p>
        </p:txBody>
      </p:sp>
    </p:spTree>
    <p:extLst>
      <p:ext uri="{BB962C8B-B14F-4D97-AF65-F5344CB8AC3E}">
        <p14:creationId xmlns:p14="http://schemas.microsoft.com/office/powerpoint/2010/main" val="13155143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442" y="381000"/>
            <a:ext cx="8965595" cy="1538883"/>
          </a:xfrm>
          <a:prstGeom prst="rect">
            <a:avLst/>
          </a:prstGeom>
          <a:noFill/>
        </p:spPr>
        <p:txBody>
          <a:bodyPr wrap="none" rtlCol="0">
            <a:spAutoFit/>
          </a:bodyPr>
          <a:lstStyle/>
          <a:p>
            <a:pPr algn="ctr"/>
            <a:r>
              <a:rPr lang="en-US" sz="2800" b="1" dirty="0" smtClean="0">
                <a:effectLst>
                  <a:outerShdw blurRad="38100" dist="38100" dir="2700000" algn="tl">
                    <a:srgbClr val="000000">
                      <a:alpha val="43137"/>
                    </a:srgbClr>
                  </a:outerShdw>
                </a:effectLst>
              </a:rPr>
              <a:t>PRIMORDIAL (BIG BANG) NUCLEOSYNTHESIS </a:t>
            </a:r>
          </a:p>
          <a:p>
            <a:pPr algn="ctr"/>
            <a:endParaRPr lang="en-US" b="1" dirty="0" smtClean="0"/>
          </a:p>
          <a:p>
            <a:pPr algn="ctr"/>
            <a:r>
              <a:rPr lang="en-US" sz="2400" b="1" dirty="0" smtClean="0">
                <a:solidFill>
                  <a:srgbClr val="0070C0"/>
                </a:solidFill>
              </a:rPr>
              <a:t>Resulted in the abundance of H and He we see in the universe today!</a:t>
            </a:r>
          </a:p>
          <a:p>
            <a:pPr algn="ctr"/>
            <a:endParaRPr lang="en-US" sz="2400" b="1" dirty="0">
              <a:solidFill>
                <a:srgbClr val="0070C0"/>
              </a:solidFill>
            </a:endParaRPr>
          </a:p>
        </p:txBody>
      </p:sp>
      <p:pic>
        <p:nvPicPr>
          <p:cNvPr id="5" name="Picture 2" descr="http://upload.wikimedia.org/wikipedia/commons/thumb/7/78/FusionintheSun.svg/640px-FusionintheSun.svg.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3200" y="1676400"/>
            <a:ext cx="3505200" cy="4994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38371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103674"/>
            <a:ext cx="9144000" cy="1754326"/>
          </a:xfrm>
          <a:prstGeom prst="rect">
            <a:avLst/>
          </a:prstGeom>
        </p:spPr>
        <p:txBody>
          <a:bodyPr wrap="square">
            <a:spAutoFit/>
          </a:bodyPr>
          <a:lstStyle/>
          <a:p>
            <a:r>
              <a:rPr lang="en-US" b="1" dirty="0"/>
              <a:t>Star E</a:t>
            </a:r>
            <a:r>
              <a:rPr lang="en-US" dirty="0"/>
              <a:t> is very hot and very luminous, about 10 000 times as luminous as the sun, but it is on the main sequence. It must therefore be a very young star, as such a star consumes its fuel quickly and would not stay on the main sequence very long. It is very massive and will have a short, violent life, ending in a supernova.</a:t>
            </a:r>
          </a:p>
          <a:p>
            <a:r>
              <a:rPr lang="en-US" b="1" dirty="0"/>
              <a:t>Star F</a:t>
            </a:r>
            <a:r>
              <a:rPr lang="en-US" dirty="0"/>
              <a:t> is a hot white star, but from its low luminosity, and its position on the H-R diagram, we can see that it is very small. It is a white dwarf and is at the end of its life.</a:t>
            </a:r>
          </a:p>
        </p:txBody>
      </p:sp>
      <p:pic>
        <p:nvPicPr>
          <p:cNvPr id="5" name="Picture 2" descr="Sample analysi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5655" y="304800"/>
            <a:ext cx="6052689" cy="464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794420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18114" name="Picture 2" descr="http://essayweb.net/astronomy/images/Stellar_Evolution_smal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Oval 4"/>
          <p:cNvSpPr/>
          <p:nvPr/>
        </p:nvSpPr>
        <p:spPr>
          <a:xfrm>
            <a:off x="1524000" y="4191000"/>
            <a:ext cx="1676400" cy="91440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727005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9426" name="Picture 2"/>
          <p:cNvPicPr>
            <a:picLocks noChangeAspect="1" noChangeArrowheads="1"/>
          </p:cNvPicPr>
          <p:nvPr/>
        </p:nvPicPr>
        <p:blipFill>
          <a:blip r:embed="rId2" cstate="print"/>
          <a:srcRect l="31875" t="33333" r="26875" b="10000"/>
          <a:stretch>
            <a:fillRect/>
          </a:stretch>
        </p:blipFill>
        <p:spPr bwMode="auto">
          <a:xfrm>
            <a:off x="914400" y="914400"/>
            <a:ext cx="7404847" cy="5721927"/>
          </a:xfrm>
          <a:prstGeom prst="rect">
            <a:avLst/>
          </a:prstGeom>
          <a:noFill/>
          <a:ln w="9525">
            <a:noFill/>
            <a:miter lim="800000"/>
            <a:headEnd/>
            <a:tailEnd/>
          </a:ln>
        </p:spPr>
      </p:pic>
      <p:sp>
        <p:nvSpPr>
          <p:cNvPr id="5" name="TextBox 4"/>
          <p:cNvSpPr txBox="1"/>
          <p:nvPr/>
        </p:nvSpPr>
        <p:spPr>
          <a:xfrm>
            <a:off x="1066800" y="228600"/>
            <a:ext cx="7009548" cy="523220"/>
          </a:xfrm>
          <a:prstGeom prst="rect">
            <a:avLst/>
          </a:prstGeom>
          <a:noFill/>
        </p:spPr>
        <p:txBody>
          <a:bodyPr wrap="none" rtlCol="0">
            <a:spAutoFit/>
          </a:bodyPr>
          <a:lstStyle/>
          <a:p>
            <a:r>
              <a:rPr lang="en-US" sz="2800" dirty="0" smtClean="0">
                <a:effectLst>
                  <a:outerShdw blurRad="38100" dist="38100" dir="2700000" algn="tl">
                    <a:srgbClr val="000000">
                      <a:alpha val="43137"/>
                    </a:srgbClr>
                  </a:outerShdw>
                </a:effectLst>
              </a:rPr>
              <a:t>STELLAR NUCLEOSYNTHESIS IN MASSIVE STARS</a:t>
            </a:r>
            <a:endParaRPr lang="en-US" sz="28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16DF1A48-A32D-4DC0-BFB2-29C824245CBA}" type="slidenum">
              <a:rPr lang="en-US" smtClean="0"/>
              <a:pPr>
                <a:defRPr/>
              </a:pPr>
              <a:t>43</a:t>
            </a:fld>
            <a:endParaRPr lang="en-US"/>
          </a:p>
        </p:txBody>
      </p:sp>
      <p:pic>
        <p:nvPicPr>
          <p:cNvPr id="30723" name="Picture 2" descr="File:Nucleosynthesis in a star.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 y="533400"/>
            <a:ext cx="7696200" cy="598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198693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4073" y="4613564"/>
            <a:ext cx="8534400" cy="2031325"/>
          </a:xfrm>
          <a:prstGeom prst="rect">
            <a:avLst/>
          </a:prstGeom>
        </p:spPr>
        <p:txBody>
          <a:bodyPr wrap="square">
            <a:spAutoFit/>
          </a:bodyPr>
          <a:lstStyle/>
          <a:p>
            <a:r>
              <a:rPr lang="en-US" b="1" dirty="0"/>
              <a:t>The element with 26 protons in its nucleus is iron. It turns out that this is the last element that is created. To create higher elements, fusion requires more energy than it produces. </a:t>
            </a:r>
            <a:r>
              <a:rPr lang="en-US" b="1" dirty="0" smtClean="0"/>
              <a:t>A </a:t>
            </a:r>
            <a:r>
              <a:rPr lang="en-US" b="1" dirty="0"/>
              <a:t>star glows because the fusing atoms release energy (E=mc</a:t>
            </a:r>
            <a:r>
              <a:rPr lang="en-US" b="1" baseline="30000" dirty="0"/>
              <a:t>2</a:t>
            </a:r>
            <a:r>
              <a:rPr lang="en-US" b="1" dirty="0"/>
              <a:t>). </a:t>
            </a:r>
            <a:endParaRPr lang="en-US" b="1" dirty="0" smtClean="0"/>
          </a:p>
          <a:p>
            <a:endParaRPr lang="en-US" b="1" dirty="0"/>
          </a:p>
          <a:p>
            <a:r>
              <a:rPr lang="en-US" b="1" dirty="0" smtClean="0"/>
              <a:t>However</a:t>
            </a:r>
            <a:r>
              <a:rPr lang="en-US" b="1" dirty="0"/>
              <a:t>, the amount of energy released becomes smaller and smaller as the atoms grow larger. Eventually at iron, there is no energy released at all. And for elements beyond iron more energy is need for fusion than gravitational pressure can provide.</a:t>
            </a:r>
          </a:p>
        </p:txBody>
      </p:sp>
      <p:pic>
        <p:nvPicPr>
          <p:cNvPr id="1026" name="Picture 2" descr="http://upload.wikimedia.org/wikipedia/commons/thumb/3/31/Nucleosynthesis_periodic_table.svg/512px-Nucleosynthesis_periodic_table.svg.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1782" y="381000"/>
            <a:ext cx="8382000"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073160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75000"/>
              </a:schemeClr>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pic>
        <p:nvPicPr>
          <p:cNvPr id="246786" name="Picture 2" descr="http://upload.wikimedia.org/wikipedia/commons/thumb/5/53/Binding_energy_curve_-_common_isotopes.svg/671px-Binding_energy_curve_-_common_isotopes.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412701"/>
            <a:ext cx="5535990" cy="363840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04800" y="304800"/>
            <a:ext cx="8458200" cy="2139047"/>
          </a:xfrm>
          <a:prstGeom prst="rect">
            <a:avLst/>
          </a:prstGeom>
          <a:noFill/>
        </p:spPr>
        <p:txBody>
          <a:bodyPr wrap="square" rtlCol="0">
            <a:spAutoFit/>
          </a:bodyPr>
          <a:lstStyle/>
          <a:p>
            <a:r>
              <a:rPr lang="en-US" sz="1900" b="1" dirty="0" smtClean="0"/>
              <a:t>Fusion of atoms up to iron releases energy, Fe is incredibly stable   -  it takes more energy to break the Fe nucleus than any other element. A star dies when its core becomes enriched in iron as there is no longer a release of energy.</a:t>
            </a:r>
          </a:p>
          <a:p>
            <a:endParaRPr lang="en-US" sz="1900" b="1" dirty="0"/>
          </a:p>
          <a:p>
            <a:r>
              <a:rPr lang="en-US" sz="1900" b="1" dirty="0" smtClean="0"/>
              <a:t>In less than a second, gravitational collapse begins, core temperature rises, the repulsive force between the nuclei overcome the force of gravity, the core recoils in a shock wave as the star explodes as a supernova. </a:t>
            </a:r>
            <a:endParaRPr lang="en-US" sz="1900" b="1" dirty="0"/>
          </a:p>
        </p:txBody>
      </p:sp>
      <p:sp>
        <p:nvSpPr>
          <p:cNvPr id="3" name="TextBox 2"/>
          <p:cNvSpPr txBox="1"/>
          <p:nvPr/>
        </p:nvSpPr>
        <p:spPr>
          <a:xfrm>
            <a:off x="2590800" y="3770240"/>
            <a:ext cx="4135281" cy="923330"/>
          </a:xfrm>
          <a:prstGeom prst="rect">
            <a:avLst/>
          </a:prstGeom>
          <a:noFill/>
        </p:spPr>
        <p:txBody>
          <a:bodyPr wrap="square" rtlCol="0">
            <a:spAutoFit/>
          </a:bodyPr>
          <a:lstStyle/>
          <a:p>
            <a:r>
              <a:rPr lang="en-US" b="1" dirty="0" smtClean="0"/>
              <a:t>The intense heat and shock wave provides the energy needed to fuse the heavier elements. </a:t>
            </a:r>
            <a:endParaRPr lang="en-US" b="1" dirty="0"/>
          </a:p>
        </p:txBody>
      </p:sp>
    </p:spTree>
    <p:extLst>
      <p:ext uri="{BB962C8B-B14F-4D97-AF65-F5344CB8AC3E}">
        <p14:creationId xmlns:p14="http://schemas.microsoft.com/office/powerpoint/2010/main" val="466446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3318" name="Picture 6" descr="http://upload.wikimedia.org/wikipedia/commons/thumb/c/cb/Cassiopeia_A_Spitzer_Crop.jpg/800px-Cassiopeia_A_Spitzer_Crop.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27709"/>
            <a:ext cx="5891357" cy="448479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1"/>
          <p:cNvSpPr>
            <a:spLocks noChangeArrowheads="1"/>
          </p:cNvSpPr>
          <p:nvPr/>
        </p:nvSpPr>
        <p:spPr bwMode="auto">
          <a:xfrm rot="10800000" flipH="1" flipV="1">
            <a:off x="34636" y="3595568"/>
            <a:ext cx="9109364" cy="3262432"/>
          </a:xfrm>
          <a:prstGeom prst="rect">
            <a:avLst/>
          </a:prstGeom>
          <a:solidFill>
            <a:schemeClr val="bg2">
              <a:lumMod val="25000"/>
            </a:schemeClr>
          </a:solidFill>
          <a:ln>
            <a:noFill/>
          </a:ln>
          <a:effectLst/>
        </p:spPr>
        <p:txBody>
          <a:bodyPr vert="horz" wrap="square" lIns="91440" tIns="45720" rIns="91440" bIns="45720" numCol="1" anchor="ctr" anchorCtr="0" compatLnSpc="1">
            <a:prstTxWarp prst="textNoShape">
              <a:avLst/>
            </a:prstTxWarp>
            <a:spAutoFit/>
          </a:bodyPr>
          <a:lstStyle>
            <a:lvl1pPr indent="214313"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214313"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smtClean="0">
                <a:ln>
                  <a:noFill/>
                </a:ln>
                <a:solidFill>
                  <a:srgbClr val="828170"/>
                </a:solidFill>
                <a:effectLst/>
                <a:latin typeface="Open Sans"/>
                <a:cs typeface="Arial" pitchFamily="34" charset="0"/>
              </a:rPr>
              <a:t>My vote for the most under-appreciated discovery of the twentieth century is the realization that supernovae—the explosive death throes of high-mass stars—are the primary source for the origin and relative mix of heavy elements in the universe. This unheralded discovery took the form of an extensive research paper published in 1957 in the journal </a:t>
            </a:r>
            <a:r>
              <a:rPr kumimoji="0" lang="en-US" altLang="en-US" sz="2400" b="0" i="1" u="none" strike="noStrike" cap="none" normalizeH="0" baseline="0" dirty="0" smtClean="0">
                <a:ln>
                  <a:noFill/>
                </a:ln>
                <a:solidFill>
                  <a:srgbClr val="828170"/>
                </a:solidFill>
                <a:effectLst/>
                <a:latin typeface="Open Sans"/>
                <a:cs typeface="Arial" pitchFamily="34" charset="0"/>
              </a:rPr>
              <a:t>Reviews of Modern Physics</a:t>
            </a:r>
            <a:r>
              <a:rPr kumimoji="0" lang="en-US" altLang="en-US" sz="2400" b="0" i="0" u="none" strike="noStrike" cap="none" normalizeH="0" baseline="0" dirty="0" smtClean="0">
                <a:ln>
                  <a:noFill/>
                </a:ln>
                <a:solidFill>
                  <a:srgbClr val="828170"/>
                </a:solidFill>
                <a:effectLst/>
                <a:latin typeface="Open Sans"/>
                <a:cs typeface="Arial" pitchFamily="34" charset="0"/>
              </a:rPr>
              <a:t> titled </a:t>
            </a:r>
            <a:r>
              <a:rPr kumimoji="0" lang="en-US" altLang="en-US" sz="2400" b="0" i="0" u="none" strike="noStrike" cap="none" normalizeH="0" baseline="0" dirty="0" smtClean="0">
                <a:ln>
                  <a:noFill/>
                </a:ln>
                <a:solidFill>
                  <a:schemeClr val="tx1"/>
                </a:solidFill>
                <a:effectLst/>
                <a:cs typeface="Arial" pitchFamily="34" charset="0"/>
              </a:rPr>
              <a:t>The Synthesis of the Elements in Stars,</a:t>
            </a:r>
            <a:r>
              <a:rPr kumimoji="0" lang="en-US" altLang="en-US" sz="2400" b="0" i="0" u="none" strike="noStrike" cap="none" normalizeH="0" baseline="0" dirty="0" smtClean="0">
                <a:ln>
                  <a:noFill/>
                </a:ln>
                <a:solidFill>
                  <a:srgbClr val="828170"/>
                </a:solidFill>
                <a:effectLst/>
                <a:latin typeface="Open Sans"/>
                <a:cs typeface="Arial" pitchFamily="34" charset="0"/>
              </a:rPr>
              <a:t> by Burbidge et al. </a:t>
            </a:r>
          </a:p>
          <a:p>
            <a:pPr marL="0" marR="0" lvl="0" indent="214313"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cs typeface="Arial" pitchFamily="34" charset="0"/>
              </a:rPr>
              <a:t> -Neil</a:t>
            </a:r>
            <a:r>
              <a:rPr kumimoji="0" lang="en-US" altLang="en-US" sz="1400" b="0" i="0" u="none" strike="noStrike" cap="none" normalizeH="0" dirty="0" smtClean="0">
                <a:ln>
                  <a:noFill/>
                </a:ln>
                <a:solidFill>
                  <a:schemeClr val="tx1"/>
                </a:solidFill>
                <a:effectLst/>
                <a:cs typeface="Arial" pitchFamily="34" charset="0"/>
              </a:rPr>
              <a:t> </a:t>
            </a:r>
            <a:r>
              <a:rPr kumimoji="0" lang="en-US" altLang="en-US" sz="1400" b="0" i="0" u="none" strike="noStrike" cap="none" normalizeH="0" dirty="0" err="1" smtClean="0">
                <a:ln>
                  <a:noFill/>
                </a:ln>
                <a:solidFill>
                  <a:schemeClr val="tx1"/>
                </a:solidFill>
                <a:effectLst/>
                <a:cs typeface="Arial" pitchFamily="34" charset="0"/>
              </a:rPr>
              <a:t>Degrasse</a:t>
            </a:r>
            <a:r>
              <a:rPr kumimoji="0" lang="en-US" altLang="en-US" sz="1400" b="0" i="0" u="none" strike="noStrike" cap="none" normalizeH="0" dirty="0" smtClean="0">
                <a:ln>
                  <a:noFill/>
                </a:ln>
                <a:solidFill>
                  <a:schemeClr val="tx1"/>
                </a:solidFill>
                <a:effectLst/>
                <a:cs typeface="Arial" pitchFamily="34" charset="0"/>
              </a:rPr>
              <a:t> Tyson</a:t>
            </a:r>
            <a:endParaRPr kumimoji="0" lang="en-US" altLang="en-US" sz="1400" b="0" i="0" u="none" strike="noStrike" cap="none" normalizeH="0" baseline="0" dirty="0" smtClean="0">
              <a:ln>
                <a:noFill/>
              </a:ln>
              <a:solidFill>
                <a:schemeClr val="tx1"/>
              </a:solidFill>
              <a:effectLst/>
              <a:cs typeface="Arial" pitchFamily="34" charset="0"/>
            </a:endParaRPr>
          </a:p>
        </p:txBody>
      </p:sp>
      <p:sp>
        <p:nvSpPr>
          <p:cNvPr id="2" name="AutoShape 2" descr="data:image/jpeg;base64,/9j/4AAQSkZJRgABAQAAAQABAAD/2wCEAAkGBxQTEhQUExQVFRUXGBoYGBgXGBwaHhoYHRgdFxwYGBgcHCggGholHRoXITEiJSkrLi4uGh8zODMsNygtLisBCgoKDg0OGxAQGywkICQsLyw0LCwsLCwsLywsLCwsLDQsNCwsLCwsLCwsLCwsNCwsLCwsLCwsLCwsNCwsLCwsLP/AABEIAMQBAQMBIgACEQEDEQH/xAAbAAABBQEBAAAAAAAAAAAAAAADAAECBAUGB//EADgQAAEDAgQEBAUEAgEEAwAAAAEAAhEDIQQSMUEFUWFxIoGR8AYTobHBMtHh8RRSQhUWktIjYpP/xAAZAQADAQEBAAAAAAAAAAAAAAAAAQIDBAX/xAAuEQACAgICAAQDCAMBAAAAAAAAAQIRAyESMQQTQVEigaEjMmFxkbHB8BTR8QX/2gAMAwEAAhEDEQA/APDpRHVSZ8R85vtt0J+qlWyB5+WXFuxcIOnQ80IpdgPTdBkgHWxmNImxGmqRJkTe0fS2iiitLQ0iJJiHSRlvcRoZshgH4fgX1Q8NLQGNLzmcG6cpNzdVBqnbIBjsY67FNoeaSu2A9QX1nf1EwmaJMKdV7S4kNytJs2ZgcpOvdFdQGTPmaDmjJeYic2kEbaouh0M2m3I/M6HgjK3LM6z4ptFtigEyiObbRDhCHKNE8pSLEWk8kkk3gmXHWBzOpSDiSMoknQaz5JWzVKLiV4Tuk3N9vQKYakG8k7I8tjAGJ9+7pAK1SquGQWIaSQC0EX1m19BqjUsI50e9AptnRjwSkVm0vVQNNXHYYhRdQMBJyo3fh3XRWNMm+k++UIr6/gDCG2JMhoDjMCC4XIspOHMIDvYS7MpY1AC4fwnoOaHS8Fwg2BgzBi8HeFaaGulraZLzlDfESc03ytAuDyOnVVHd7dJ/O6tO9HJJbIje/ZNKcwmVkE3tjr++8EG991GFNzZzEZQBFp58hJP9qJvJt7KSAdpibntzGt79la4NgBXqtpl7WZv+TjAFuyrOp6kWAjUgG/ITJ8pUBzSkm00nTAJihD3AuzQYzXv1k3QkgpUzB9Y7xZPpAJoPTSbx39Uzdb6dEyRTAJ893P6BOh5e3qEkqQCaYunDRBM+XNLKpOGsIKoGSkCnJ9EnAd/fZMkk1hJgCT0vpc6bKIE6BMptMkCY2k2AHufVIBt7baEdN09NRbPr/ankgA2vO4nzGo80MqOnYerGXr7/AJVaFJxT1X5jPoJJgbC91KVGk5cgYV12JmmxoYwFpJzCcxmNTO0KoAi0gr4pvYoolRok7Sr9Cm0aiVLCugAA/wB87eSOQD3TVLZ248YwoCQIFxNiDrfUb9FrUaRAhrD1MSqmHphokouGxZzamJUc7dM9LHFQVrs0qfD2kDNYn7dUPGcIYxs2JVWpinNJFyitrOOWPEbmO17+SicYtm/nxSpoz8Zg2gA6k7LOxOCIjadFuuZeYRnGk5hDwZ2LdvLcLVOCbOKWNZVo5V2EI1ICHicOQRJDrD9o9IXRf4TTvLT70QuKcLAIh173O/mrUVLSX1OPL4fjuzmnkn9RJyiBJ0HIdJJsoRE9lbr4cjXndVXKHFx0zilEhCQIg27dFJsXn0UAkZCKnlt1OgHK8zyNhbqoJJgIlOBbb1/Cd1MiLaifI6KeKwzqbsr2lrhBg63Ej6JWugB5dLa3Ha499kmuI0JH8iD9EwUiSbkpgTyt6/8AkEkJJKgDGpJmwnkIHomPZQY0nQEnlHJSi0pUaKVojlRqFJuVxc5wMSwBs5jIEEyIETzQ2MmwufenNTahjULAkKRO3v3cq22m0lskgHUgSQOgkSoMoyYCORSxD4akZDIAzFtzAMbEE6SD9lp/Enw+7CvY1z2PzNDvC4GJAsVnGnBsjvzOIL3EwALmfJZcZyyJp69UarHS2VXUVAhWajotsrFHDhsOcJnQb+a7IwvS+bM5Uh+F8GqVjDWuMNLoaJOUXJPId1L5LA4CCY1Gn5Vrg9YsqEyWhwLTl6iIuoV6YaeaHJxWkq+vzNseG3bBOb0A7J2OSzztsjYSnJ0BkEXn1EHULLb2dNpOkaGDwrqsBoLjpAXU4D4Wc3JaS+cw3ZBvPKw1Wh8HcOLKLfAC91Qa/wCoAuuu4TwV7MwIgPBm5MDnPP8AZeV4nxLTpao618PbPNeIcNLswpS1lhffaXFAwIdSHhs4gtJ5tNo6fwvTMbw2i0NAcCTNjGnLkNVlYf4eBfchrbQAJ1j6KsOZNVLowzQcvunE/wDTJEzeCTNuZjzWdWojVsg63E6L1qnwIMLwC1+ttosIHXXRZuM+GaJgtDmm8nUEx+noF1rPFaqzlxwmm7Z5pw0Np1GOqNLmTcAq98U4qnUqvdSZDNhK7ji3wexrKb2fpLZJNo2k+91xfHQM4LGtDWwIMSdTmdBkzfTQQiFOfmRu+vw/6bxkn945d9HMCQLrGrMv26Lee6HW09yqnEqO8a7r0JfHC/Y45wSloxi1PVpFpIIuD3+o1CsUaLS4Bzsrd3RMeW6C8Hpbtv8Adct7MJQogG2N7jbpBk+UD1UQpjy80XC5BPzWuILSGkGIdsdLxyshujOgPyzlzRYkjzAn8hRLp1upV2tDiGuzNBsYiRzjZRmPf7poQmmCDa1739QjwC17y4B2YQwCNZJIAEQI0kahVkQOGWI8U6ztGkd90NAHijzqejUlUSS4gGNYkkjwyLwTe0EkkyZufNM6LxJ5T9Z+qGknQ0wlIa3AtP8ACv8ADsSwPmo3O28gzcxY2Mqkxk76c1MMv+26iaTVG+OzRZQi7SC3nfrz3sfRL5kSQGiCJHPXQcuvUKkGFEpuJtsVKVmrUkW8VWa9wLaYpththPICZnU6/hPVeAI6ax9lE0sgFxz9wNVGviHPguJdAgSZgawOWpXTCPlriZSk2QoU5Mm6smk514KXDx4hp56LqsBiBZoa3QDT9V9T/C0m2oJJExlTtmCxhDdwR75ILmk6ie8+vddtg8NQcQ19MkmR4Tv5aro8N8M4EEZ21BOocYg69+i4cniWvhp/35noxWPjbdHk9HDuiYJHLadl0/w1wfNUAf4WaudyExH4XffE3AsHh6LTRIGZ1zGY5Y/q650VqTX/ACqTpBdMvN9ruMi/RE8nwPicmKd+IUadHZ4lgoEOZDGMbEHzsPuo1fiVzsjGNMQJzDc32nyUhhxUZBd4NM2v6dO+3oFSxlfDUQ68kxy8iPr9V5GFRmvjPVljfptmbxDGHMHFpu4yBa3RbuB4+xoyEBwtGZonpoea53iAZVfDBAdlkzqe3IrT/wC3xTBcxwe06WvYbG0Xld2R4lFNX0YRjk6lX9/E6GtxikHOdlDQGiwGpJuqL/iSmGFsEMJMbLAx2NpgEvJc50+vOfeq57G8Uc8Emb6bRf8AZa4/Dvjv1OWWRXd9He4LirsRRfmiJytOml49LrieJcH+Y9xgtbJJOse5ACP8McVFJ7WPvTcf/F2mbyXRZqQbUYTmBIcS2BPKD9U+PkN/j/wrLWVXHR5PjsCaRne9lnt8ZIdou0+KMOx7pa02FgBPaTMTqVxtdkeJot56/uuvHOTj/BEXFOpFDE4eBYLNLbgSBO527rf/AMkGzo09iyy8dTAcY5p8FxtFeIS9ClTZM3uBIF789NLSb8kMH2USo4zO5nTrrp3KgYjWbctD73UHBIYD3/CZIKWcxG0z590yRgeyZMpgGxi3Tp+UARlJMkgCQKYpyeiigCQKt4WsAcxMxEA3m+97KqDGn1HRSBEARHXf0mPspkrNISaejerY5lQSWmdLnWN55+qnhcJIJaDlIuZneYPnHosGmSL7LZwJdl3Eib2mDq3mI/PJRGCTO2MuaoNXZIEDpCpvMeGG6zm30jX/AF3iFp0XtLYMA81Wr4S0tIIWltsmUUtFRlW0W1nQT66x0XQcPxYBbIsIkDRYTKJ9FqUZDRPsIe1QRg32jt8HXDRmptP6f1t2G8Tv01VfiGPc+m3xOkkzLrW0Fxc36qr8OY0hxBuzKZB5ASQOsSs/G4J2YkzIJOsQANfPZc8YtZKZlPjGPK/UvY/jjnMaxhdlpiATqSTLjp6LKY8ms59RwLpzEkxMDQQCNAquOxYmAbTqN+ZWea2xuunFjUdELI5S59fudtwT4hIpvYSJOnO+sKlicO9we4h+UG5I/SZgSdAuboVS0hzQRyN9RuD0XRYLigLHteC7MWmc0adNz1WUsLTcoKz0lnclV0HwLyyqGtc7S9x/qT2haTOL1SDTBi4MiTtBi6Ji6jTUqPaWAZZJ3MwI30mEbAV2UqJLPFUa6DUAGm5aSZuIFxzWMZuVSUXev6zVKotNlWo+GhlQ/wDzWyjUXH/Lmbi20Ln8Sx7X+MHLz201Frq9iHte4vzEG5mNOWm8ytPh/CPm1WAuEOFnPOul+cX5c9V3NTX3u/70eX5XKb4rRn4d72AtgEtMHSyPSaW/8iW65Z+3mr3EW06FNzaZzZiQXtkCRqII109FzbKFQvgzGov092VLJHNFKS2OXgskJNxdI7ThmGYcPVqPAIjmdSIH3K8/442n8wim1zW9TNwPLddca4pU/kP8IqgSTci+vvqueOAPjaSPDdr9dOnK6vw+LzsjSe91/oPFRjhh+hx9WkZQHzF1tYulOZ3Kx72We9m26PL3RnDJyRl1BPdC7q49g3shVqYmxtzIXO3ToUoasrpJ/wAJZjYSYEwgxC4jEl4YDHgblGukk79SVGnUAa4FoJMQZPhvJIAMGRa6g5hEdf6vyNtEyVKgJ/K6j1CStf8ATX/6s/8A0Z/7JKfMj7odFOd0yJSyw7MDpaOcjXpE/RDCsQQ0j4iASBeY2mAT3smCglKQ0woWrhHE5ZdoLZiSAJ03tcrMqZQYacwgXiLxJEdDbyWnwzGAQHjMBNtNd58klXZ1Y510WnPjpfSFewWAqOaSBYXlAw9QOOYNnut7C4pgaGxAlZuW7NpZJzfFIoYXDkkMi5J2voPpb7rYp8Pa4QXZT5fbVdJw34fp1BmDvFEwDeOoWPxSiGP0EtPuVm5+zI89N8aLvAcC2n8wkE+GBpeSBE7T+65n4qxOeoSBYEiO1ud1pYbixHhBiTzJ7K1icHhq+R0ljnkZyL30NvqhrhNTfsLmvLd+5wTTY2Oa9+mirnW61a+CgvAmAYkiOyzRSkzFhqvTilkSo5U9snRc4+GTA0Gw3sDzRsM4gyqj7HVXaFQHKdxAg/dVCEVcX2a8n2joMMxrQfmMc4ltrxDptNtIUjjXU/CPCHQHDzseyAamdo8QzkRc8uqpmpBJc2TB10nuCNLne4CrNFKI8GSV22aFHGtlxytIaZvy27q3Q40AJAEl36hrAH6egJj0XP4viBfAIDYAHhaBMaTAuVW+URDpjqVh5d1KT+pv5yi3+J2WHxrMS00zYjxCPIHziTJ5FR4njCKYpucPlssINy4GZdzWFgq1FpcTnJy6tsGuOpg6jUQo4ZvzCRBJMCBqjHCPO5LS6HPxH2dRsJiMaKkAyTPhM+X7eiHhsa5pB1ykwD9yrJ4S6nUyuaQ4O327q1w7hD3T4SRfZdnhoVLnF7Zjl45cfFmA6gR2P7zdVq2DJuL7+S3cdwxw8V79I0j91WzOYw5SQSCDHI2hZZMcrdGUUo1Zy9SiS6NJOpQKFIZ2h5LWkwSBNuYEhaNdp3WfWK4p9mskLHuax9VlF7jSJi4jMAZEiSqUorz0UW0yTA126qYqkc8lsg4qVJskDmQPVRUzT8MyJnS8xAgzEQb+iZANJOkqASSc9FKkWyMwJG4Bgx0MGD5JAQKSm9oixk3/AIj+Y105xAF5Pa0/lACBRKboQ5kolMzHRIuD2bfCXuc6xgjf3utssJIGhhZHAMPndBIDQJldkzDsNzckWgxfQTZTKK9j1sUoxg3Lsn8L4l1OpDJl25MW9dV13FeB/Npg2a9u0iSDuuP4dh/l1CXODbHW9xtZarOP6NmCCIcubPib2l0c8fEKUrXRj47hDmXiL2tr1BQRVOTJoGknqP3XTVsSarsjy3LPfprKz+KcPpsqObTdmA3IA+y1j0k+zz83ieVpGXiW08kEuMtOuxg7d9+qw+HcNNZ4pte1ocYJcYAW/iMO0MzO13WIx4l3Tf6SuyLqPFuvx9rOfw0u6MrGYYsc5sg5TEjQoLAVdqNDbOvMRz8yovpCLXkctF0f4+rvrs7lkXQfh9J2YscCYJBb1E6EWMI4cwh+YkOaAGtDZkzuZtZAZh3sAJkN1zHTyhFeA8l3+1u/VLPTgo7TQ8WRcvcE+mTeVOvTkWe0iJgE223Gqu8S+H69JtOGkh7c4gbdvJZOGpXOaRGvRZqcerv5luNbZZw7W0/E4AyLD8re4ZjwKjKjTBaBYc/ysNj5AbALWnXv+LI+BBdUE2AvA3gSu7E048Uvhfuc0/vcn2joeP8AFH13hzpaXa9xsrHCeIOYINTnvpNjZZ+HquqEzFrSY1PLnoo/45zE3n/WN0vs41DEtaGnLuSO/wCHcPpV6TpeLAmdySQT9lxGM4UGueJAAMRuruGxZZmAloygx5ysmvxFr3vzP+WC1xkiZIBgLlm3hySyTdp+n0Lg3lTo5fjFCHwFkVWkNNmmTF4JEQbbjvurWLrEnVAdVA1Ermkr+I6JexRqN0QXKw+UKrTiLgyJsdNoPI2+yi1ejmyJoGnYRuJt9eaQspUCJBIBAN5mPOLoZkDSSSTAdOG2n8/hMpfqJ53Nz56lAEYTuHomTuMxsgAjqbmgEtIDhIJGomJE9QbhMwKL9tdN1M1SQNbSBewEzAGwkn1SKi9mzwrFBm2uv7LTpcULbtgLn7yDzCv4Z4Ig/wDEy2ALkxILrGIHX6qpxO2GWls1v8xzwepnqfNaWEpOjMbg7LCNYi9rLT4LinEwbg3PTqofw+hzSy8l7Hb8EwjTTzOykkEASJBA1KDXwYEuGvu6ucMfSe4CcrTuRr1hPxUZR4AXEyDsjLOl8PZ5v/n41l8S/MemcpxDFS7LlzTqYWe7hRyAgCXSbuAgAxuuiwVLM0hwEzMnkNlQ+IKkNp5RAADYjk5x+5lZyeSckerHDixtxiczj8JltmlwtEHvy66rQGGDabKhbMgi5OotCCG3zOBnfwytqkxrqJYX6nNJEC2p76BelCEu09/uYSmqpmGyo6pTLLWMjmZsRPorzcC1tIOJAI0BnxeavYPDU2EPPjEizRsNfx6qh8Q8UL3nwhrZkAbc5HPRLMuKV9mmDjJ/D0W/+6K7XAsAaQwsAFob+91z1Wq/OQdTDpmdbgyDY38lFtcEgukgGI+uqLWq03veWtLAbsAuNRZxO0SudRXO0uzfXGiFBjpgDzWvgKQdUymwi5A5KrgQHHcAb+U/gpHFkO8HNdHJpcUxxxLuSOqwFNgILRqRI10FyfNdbhuBDLndDWuEhx26lcf8Ju+Y+ScpaRrotj4v+IcrPltfIHhjtr5LnyZpqop7O6OPHGG0jC+MeIMa/LTLXZbZhv3XB4rFklW8ZiwZkGSbHaN7eiyMQ6Tb9lUm5K2zz1xg6gtA6lYkoFZ8lSBVulhqBw73Go75wcA1gaIIvN5nlsoyTUIK/VmbbbM99XlYbXmByUS4kHpr0Gl/VRa6PY/KZqijJzfQ9MAkSSGyJIuQOYEifomJ2GnvZMQnJ366apkEUlP5h6eg/ZJAEYSSTIAdGrYkuDWwAGzFhNzPiIEu80H8pAJUgJ0auVwdAMGYcJB7jcKMpk8eygC5g5Onkr1NwbtdZeHxBbpZWG1N1tdpV6Gsd9s0qlfQAK9gsaWOzSbgiAYmdj/9eiyaOItG5na0d/X+UWlVEjlKyexeWro6zhXEKubwi535DkF1FHElomrfNMCefPpquFw/GMh8B0vl299ei0MVxFvzKZ+Y18tBdAIg8jKxpt8WLJj4yUoqq/U6jh/Bn1HeC8xvoeRWtxejQw1EMrU6dWpBP6oImP0+7rBZ8TkECkcp3yiB1PdZnEcSC7xOzTckzKbhLl2en4eCzQ5TVfNp/QrYrF0XZPltLCAA6TIcd3dFFjmfLub30t9Y0VepSpmZJnaAqPyC3N9F14snx1L0/Qwy+BcIXF9/qWKuMFNoax28nmqz8Qxw3LtCfNV6uGIEkT1QqNKSCZAkSt5yi/RbMIYJRfqQOHOaNpRnU+QtoFdoYcTaCBe8roeEcINSpBaLTbtrcWUSnHHjbbo6MWOU5qynwfhRNMm/i2Akz0U3fDr2jOW5RaJ39wu5wuJZRaG1GsawRvNv4usT4t+L21KYZTgASJjXty3Xj4vFyllqK+Z7U8UFDr52ciyvldAncnKd9u6Fxir4GtJl0A+oWRWxRBmU+OqD5YI/UT9IXoykm02eHlcrVdFOpW80Gk0k2IFjqQNjNz0lCc9DqVJUypohyCVYAsZKrkJDW8wlTN7kDvP4SlKzG1ZB45e+aZEc8clCBHX3p9UkRJK9BBRe4ZsriJDZgm8WE9hohRZEFZwYWychMxNiQNY53+qg10A2FxF9rzbkbIVkkUkkkwHU2kAGRP45bc1CEkAOw89N+3RPT1GhuLHfv0USU5+1vfNADmmYm2saifTWOqiCrIw72NFQtcGOzNDhYExBAMaXuFVSTsCdJhcQBckgDzsFYp1TOU9iqsJ5Vwm4vQF4CDZEB5qmyqYki2k/yj5pEj+ls8cZpuJcMldh34jlb7+agyqhAE6KAWHFpdGzkm9GzgOJFk9RB7aq4/FyJJ7LAw7C4wJJ2A3PLujVXOY4tcCCDBB1CuLXTNYzraNv/Ola/DqtJzqYqSQXeK1gLaGddVx9Kor7cXEZQRAGpm+50EBZzg3pHfh8T7nccc4ZSLmtY6Giwdtz/IVjAcGwlMO+bUGYt8JEGD9v6XA4nib3f8jHIH7x2CAcc7mlHG+HFsUs/wBpaO0z4Zt8wgagC5vZOPiT5TT8oiTvFwP3XFNbUcx1QNJaCATtef2QGVy4xLRY/q00JjQ35dUnjhJO3dehH+S4vR0XHPiF9d0xsB6WXP1cQ42JUBUeQGwb6CLlM0HLmJ8OaIkaxy103hJY1HSIeTkJ403J2Q8Qx03EHkbafnotLhlAVajAXtZf9TpgDnYErN4lVlzrzfXmqbTnS9jGWio9wQgJ+uphOGk320nYTzPkfRDLk3Js5JMiSj4TDOquaxjS5zjAAGsobAJGaQ0m5AmBuQJufNXOE8Tfh6oq0nkObodN94PKVE3Li+PZn67KlekWEtcCHCxB5qAduLbfSFYxuLfVc6o8y5xuTzVZON1sQnNhJSY2TrEnU7dTCfEMyucA4OAJGYTBi0iRMJ36AE+c7/Z/qUlXSRQDpQnIg/ukAmAySJUYASM0wTcaHkRMH6IcoAKGvLdHFgPIwCfzohKdNzYMtkkWMxBkX62m3VQCSARSCvY5tEtp/JDs0E1J0aS6A0XNha55qkOaUZWrAQKtUhTFIuzuFUOADcogtgySZ7bKtUZlMSDoZFxcSolVbdNMC4zFkNyOa0HMDmIOYWIieV50UqDpnRVm087mtYCS6BBMy7ppAn+0n5mOIiCCQRyIMQtcebdSD8jQw+Jy3aS1wuCNZ27INeq57nPe6XEySbkklVRUlEaT9VpNqe/b1NYujWq8Gqso06zsuR5IHiE25iVXzGFVGIcQ1hfDZtOjZOv9JV3tDiGFxba53MXPaZjoueEuOpd769vQ1UywSdTYE+7KzRbI67LNZU81aFQ6zcz9d7LaC9ey+Zt0fiWqzDPwtsjnCTuNQsF9IhrSZE6WsW8we6TG6TotCm/5jmsc85WiGk3gXMATYEn6rmjh8uTcVVu2W6ZSbVcIfJBBABmCPLWFCrVzEuJlxcSTP6p5CO/qtOphWN1ufoVkVnAOMRHZa5NbtP8AIhVQ9R8Xn0VWpUkaXnWdthHqmdUUSLfZZ3qjHJOxiUxFgdimKQTMbNNww/8AiiC/5+e4tlywFmKTn+KYGswBbXSNgokyojHj6gyTjuLdkfB4M1LNc3MSAGkwTO4JtHcjUKtCk58wLW6AbzcjXXdU7rQh6tMBxaDMEgEwN97kD1UQNfuUiImCDtI37bwlmvP4QBFJJJMB5U31MxJOpJNgBc9BYeSGkgBwFJjZsNe+vTuo90rT0QAkpSUhppvrP0QAUVm/Lc35YzEgh8mQALgCYv1QEk599/cJJUAfD5NXS4zAYIEyDcuvoYtF+iASmBUwTEC/lf3dFARewtMHX2QUhzTFIJgSe6STYTsLDXYbBOKigngR17fympOPQ7CB0qTqZGvIHyKCi0WtyvJdBAsMs5jIkTPhteU5ZPdDTHdU5Jm1iEMcov72TA8kc3dobkHfiJ7La4U3DHDVnVXvFYR8sCI+6yKXDqj3tptbmc+C0NIdrcXEx22VjjvBquFqmnVbDr7WjmFhmyLI1DnTe9d0v4HGTjsA+u6IJ0soYR7M7fmZskjMGkAx0JEKsVIX97aq+OqB5G+xPI2nzvZIC21vXl56ouHcyTnDoymMpjxQYJkG0xoh/LsDIvNtxHPunZFWKjE6xtJmBOpMX+hRsDh2PqMa94Y0mC6Cco56KskQhq/URb4nRYyq9lN2dgdAdESAqoNup17Wj8p2DUwTG42ukG639yklSoCKUpSplpbItcDkbGCI66aX+qoCAjdPP7Jgp1KZbEiJE+X4SAGkkkmAkkkkAPOqfN7+vmkkgBPsSOqaUySAHRCy46ifpKdJJgDa5NKSSYBqdQuLGmCAeQGpvJFz5lBTJJLsBJ52SSTAs1qYFKm4C5L5N7xljpuVWBSSUx6+b/cbJBxEQY38+6iOSSSoQXD13U3teww4QQeqt8d4jUr1S+oZcd0klHCPJSrY70UAnLz9I0SSViLNOiDQe+8tqNaL2hzXE25+EKu1+thEG17dRfbqkkojtv8AP+EMZgv75qMpJKxCShJJACBi6UpJIAcp6r522je/UydUkkAQSSSQB//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data:image/jpeg;base64,/9j/4AAQSkZJRgABAQAAAQABAAD/2wCEAAkGBxQTEhQUExQVFRUXGBoYGBgXGBwaHhoYHRgdFxwYGBgcHCggGholHRoXITEiJSkrLi4uGh8zODMsNygtLisBCgoKDg0OGxAQGywkICQsLyw0LCwsLCwsLywsLCwsLDQsNCwsLCwsLCwsLCwsNCwsLCwsLCwsLCwsNCwsLCwsLP/AABEIAMQBAQMBIgACEQEDEQH/xAAbAAABBQEBAAAAAAAAAAAAAAADAAECBAUGB//EADgQAAEDAgQEBAUEAgEEAwAAAAEAAhEDIQQSMUEFUWFxIoGR8AYTobHBMtHh8RRSQhUWktIjYpP/xAAZAQADAQEBAAAAAAAAAAAAAAAAAQIDBAX/xAAuEQACAgICAAQDCAMBAAAAAAAAAQIRAyESMQQTQVEigaEjMmFxkbHB8BTR8QX/2gAMAwEAAhEDEQA/APDpRHVSZ8R85vtt0J+qlWyB5+WXFuxcIOnQ80IpdgPTdBkgHWxmNImxGmqRJkTe0fS2iiitLQ0iJJiHSRlvcRoZshgH4fgX1Q8NLQGNLzmcG6cpNzdVBqnbIBjsY67FNoeaSu2A9QX1nf1EwmaJMKdV7S4kNytJs2ZgcpOvdFdQGTPmaDmjJeYic2kEbaouh0M2m3I/M6HgjK3LM6z4ptFtigEyiObbRDhCHKNE8pSLEWk8kkk3gmXHWBzOpSDiSMoknQaz5JWzVKLiV4Tuk3N9vQKYakG8k7I8tjAGJ9+7pAK1SquGQWIaSQC0EX1m19BqjUsI50e9AptnRjwSkVm0vVQNNXHYYhRdQMBJyo3fh3XRWNMm+k++UIr6/gDCG2JMhoDjMCC4XIspOHMIDvYS7MpY1AC4fwnoOaHS8Fwg2BgzBi8HeFaaGulraZLzlDfESc03ytAuDyOnVVHd7dJ/O6tO9HJJbIje/ZNKcwmVkE3tjr++8EG991GFNzZzEZQBFp58hJP9qJvJt7KSAdpibntzGt79la4NgBXqtpl7WZv+TjAFuyrOp6kWAjUgG/ITJ8pUBzSkm00nTAJihD3AuzQYzXv1k3QkgpUzB9Y7xZPpAJoPTSbx39Uzdb6dEyRTAJ893P6BOh5e3qEkqQCaYunDRBM+XNLKpOGsIKoGSkCnJ9EnAd/fZMkk1hJgCT0vpc6bKIE6BMptMkCY2k2AHufVIBt7baEdN09NRbPr/ankgA2vO4nzGo80MqOnYerGXr7/AJVaFJxT1X5jPoJJgbC91KVGk5cgYV12JmmxoYwFpJzCcxmNTO0KoAi0gr4pvYoolRok7Sr9Cm0aiVLCugAA/wB87eSOQD3TVLZ248YwoCQIFxNiDrfUb9FrUaRAhrD1MSqmHphokouGxZzamJUc7dM9LHFQVrs0qfD2kDNYn7dUPGcIYxs2JVWpinNJFyitrOOWPEbmO17+SicYtm/nxSpoz8Zg2gA6k7LOxOCIjadFuuZeYRnGk5hDwZ2LdvLcLVOCbOKWNZVo5V2EI1ICHicOQRJDrD9o9IXRf4TTvLT70QuKcLAIh173O/mrUVLSX1OPL4fjuzmnkn9RJyiBJ0HIdJJsoRE9lbr4cjXndVXKHFx0zilEhCQIg27dFJsXn0UAkZCKnlt1OgHK8zyNhbqoJJgIlOBbb1/Cd1MiLaifI6KeKwzqbsr2lrhBg63Ej6JWugB5dLa3Ha499kmuI0JH8iD9EwUiSbkpgTyt6/8AkEkJJKgDGpJmwnkIHomPZQY0nQEnlHJSi0pUaKVojlRqFJuVxc5wMSwBs5jIEEyIETzQ2MmwufenNTahjULAkKRO3v3cq22m0lskgHUgSQOgkSoMoyYCORSxD4akZDIAzFtzAMbEE6SD9lp/Enw+7CvY1z2PzNDvC4GJAsVnGnBsjvzOIL3EwALmfJZcZyyJp69UarHS2VXUVAhWajotsrFHDhsOcJnQb+a7IwvS+bM5Uh+F8GqVjDWuMNLoaJOUXJPId1L5LA4CCY1Gn5Vrg9YsqEyWhwLTl6iIuoV6YaeaHJxWkq+vzNseG3bBOb0A7J2OSzztsjYSnJ0BkEXn1EHULLb2dNpOkaGDwrqsBoLjpAXU4D4Wc3JaS+cw3ZBvPKw1Wh8HcOLKLfAC91Qa/wCoAuuu4TwV7MwIgPBm5MDnPP8AZeV4nxLTpao618PbPNeIcNLswpS1lhffaXFAwIdSHhs4gtJ5tNo6fwvTMbw2i0NAcCTNjGnLkNVlYf4eBfchrbQAJ1j6KsOZNVLowzQcvunE/wDTJEzeCTNuZjzWdWojVsg63E6L1qnwIMLwC1+ttosIHXXRZuM+GaJgtDmm8nUEx+noF1rPFaqzlxwmm7Z5pw0Np1GOqNLmTcAq98U4qnUqvdSZDNhK7ji3wexrKb2fpLZJNo2k+91xfHQM4LGtDWwIMSdTmdBkzfTQQiFOfmRu+vw/6bxkn945d9HMCQLrGrMv26Lee6HW09yqnEqO8a7r0JfHC/Y45wSloxi1PVpFpIIuD3+o1CsUaLS4Bzsrd3RMeW6C8Hpbtv8Adct7MJQogG2N7jbpBk+UD1UQpjy80XC5BPzWuILSGkGIdsdLxyshujOgPyzlzRYkjzAn8hRLp1upV2tDiGuzNBsYiRzjZRmPf7poQmmCDa1739QjwC17y4B2YQwCNZJIAEQI0kahVkQOGWI8U6ztGkd90NAHijzqejUlUSS4gGNYkkjwyLwTe0EkkyZufNM6LxJ5T9Z+qGknQ0wlIa3AtP8ACv8ADsSwPmo3O28gzcxY2Mqkxk76c1MMv+26iaTVG+OzRZQi7SC3nfrz3sfRL5kSQGiCJHPXQcuvUKkGFEpuJtsVKVmrUkW8VWa9wLaYpththPICZnU6/hPVeAI6ax9lE0sgFxz9wNVGviHPguJdAgSZgawOWpXTCPlriZSk2QoU5Mm6smk514KXDx4hp56LqsBiBZoa3QDT9V9T/C0m2oJJExlTtmCxhDdwR75ILmk6ie8+vddtg8NQcQ19MkmR4Tv5aro8N8M4EEZ21BOocYg69+i4cniWvhp/35noxWPjbdHk9HDuiYJHLadl0/w1wfNUAf4WaudyExH4XffE3AsHh6LTRIGZ1zGY5Y/q650VqTX/ACqTpBdMvN9ruMi/RE8nwPicmKd+IUadHZ4lgoEOZDGMbEHzsPuo1fiVzsjGNMQJzDc32nyUhhxUZBd4NM2v6dO+3oFSxlfDUQ68kxy8iPr9V5GFRmvjPVljfptmbxDGHMHFpu4yBa3RbuB4+xoyEBwtGZonpoea53iAZVfDBAdlkzqe3IrT/wC3xTBcxwe06WvYbG0Xld2R4lFNX0YRjk6lX9/E6GtxikHOdlDQGiwGpJuqL/iSmGFsEMJMbLAx2NpgEvJc50+vOfeq57G8Uc8Emb6bRf8AZa4/Dvjv1OWWRXd9He4LirsRRfmiJytOml49LrieJcH+Y9xgtbJJOse5ACP8McVFJ7WPvTcf/F2mbyXRZqQbUYTmBIcS2BPKD9U+PkN/j/wrLWVXHR5PjsCaRne9lnt8ZIdou0+KMOx7pa02FgBPaTMTqVxtdkeJot56/uuvHOTj/BEXFOpFDE4eBYLNLbgSBO527rf/AMkGzo09iyy8dTAcY5p8FxtFeIS9ClTZM3uBIF789NLSb8kMH2USo4zO5nTrrp3KgYjWbctD73UHBIYD3/CZIKWcxG0z590yRgeyZMpgGxi3Tp+UARlJMkgCQKYpyeiigCQKt4WsAcxMxEA3m+97KqDGn1HRSBEARHXf0mPspkrNISaejerY5lQSWmdLnWN55+qnhcJIJaDlIuZneYPnHosGmSL7LZwJdl3Eib2mDq3mI/PJRGCTO2MuaoNXZIEDpCpvMeGG6zm30jX/AF3iFp0XtLYMA81Wr4S0tIIWltsmUUtFRlW0W1nQT66x0XQcPxYBbIsIkDRYTKJ9FqUZDRPsIe1QRg32jt8HXDRmptP6f1t2G8Tv01VfiGPc+m3xOkkzLrW0Fxc36qr8OY0hxBuzKZB5ASQOsSs/G4J2YkzIJOsQANfPZc8YtZKZlPjGPK/UvY/jjnMaxhdlpiATqSTLjp6LKY8ms59RwLpzEkxMDQQCNAquOxYmAbTqN+ZWea2xuunFjUdELI5S59fudtwT4hIpvYSJOnO+sKlicO9we4h+UG5I/SZgSdAuboVS0hzQRyN9RuD0XRYLigLHteC7MWmc0adNz1WUsLTcoKz0lnclV0HwLyyqGtc7S9x/qT2haTOL1SDTBi4MiTtBi6Ji6jTUqPaWAZZJ3MwI30mEbAV2UqJLPFUa6DUAGm5aSZuIFxzWMZuVSUXev6zVKotNlWo+GhlQ/wDzWyjUXH/Lmbi20Ln8Sx7X+MHLz201Frq9iHte4vzEG5mNOWm8ytPh/CPm1WAuEOFnPOul+cX5c9V3NTX3u/70eX5XKb4rRn4d72AtgEtMHSyPSaW/8iW65Z+3mr3EW06FNzaZzZiQXtkCRqII109FzbKFQvgzGov092VLJHNFKS2OXgskJNxdI7ThmGYcPVqPAIjmdSIH3K8/442n8wim1zW9TNwPLddca4pU/kP8IqgSTci+vvqueOAPjaSPDdr9dOnK6vw+LzsjSe91/oPFRjhh+hx9WkZQHzF1tYulOZ3Kx72We9m26PL3RnDJyRl1BPdC7q49g3shVqYmxtzIXO3ToUoasrpJ/wAJZjYSYEwgxC4jEl4YDHgblGukk79SVGnUAa4FoJMQZPhvJIAMGRa6g5hEdf6vyNtEyVKgJ/K6j1CStf8ATX/6s/8A0Z/7JKfMj7odFOd0yJSyw7MDpaOcjXpE/RDCsQQ0j4iASBeY2mAT3smCglKQ0woWrhHE5ZdoLZiSAJ03tcrMqZQYacwgXiLxJEdDbyWnwzGAQHjMBNtNd58klXZ1Y510WnPjpfSFewWAqOaSBYXlAw9QOOYNnut7C4pgaGxAlZuW7NpZJzfFIoYXDkkMi5J2voPpb7rYp8Pa4QXZT5fbVdJw34fp1BmDvFEwDeOoWPxSiGP0EtPuVm5+zI89N8aLvAcC2n8wkE+GBpeSBE7T+65n4qxOeoSBYEiO1ud1pYbixHhBiTzJ7K1icHhq+R0ljnkZyL30NvqhrhNTfsLmvLd+5wTTY2Oa9+mirnW61a+CgvAmAYkiOyzRSkzFhqvTilkSo5U9snRc4+GTA0Gw3sDzRsM4gyqj7HVXaFQHKdxAg/dVCEVcX2a8n2joMMxrQfmMc4ltrxDptNtIUjjXU/CPCHQHDzseyAamdo8QzkRc8uqpmpBJc2TB10nuCNLne4CrNFKI8GSV22aFHGtlxytIaZvy27q3Q40AJAEl36hrAH6egJj0XP4viBfAIDYAHhaBMaTAuVW+URDpjqVh5d1KT+pv5yi3+J2WHxrMS00zYjxCPIHziTJ5FR4njCKYpucPlssINy4GZdzWFgq1FpcTnJy6tsGuOpg6jUQo4ZvzCRBJMCBqjHCPO5LS6HPxH2dRsJiMaKkAyTPhM+X7eiHhsa5pB1ykwD9yrJ4S6nUyuaQ4O327q1w7hD3T4SRfZdnhoVLnF7Zjl45cfFmA6gR2P7zdVq2DJuL7+S3cdwxw8V79I0j91WzOYw5SQSCDHI2hZZMcrdGUUo1Zy9SiS6NJOpQKFIZ2h5LWkwSBNuYEhaNdp3WfWK4p9mskLHuax9VlF7jSJi4jMAZEiSqUorz0UW0yTA126qYqkc8lsg4qVJskDmQPVRUzT8MyJnS8xAgzEQb+iZANJOkqASSc9FKkWyMwJG4Bgx0MGD5JAQKSm9oixk3/AIj+Y105xAF5Pa0/lACBRKboQ5kolMzHRIuD2bfCXuc6xgjf3utssJIGhhZHAMPndBIDQJldkzDsNzckWgxfQTZTKK9j1sUoxg3Lsn8L4l1OpDJl25MW9dV13FeB/Npg2a9u0iSDuuP4dh/l1CXODbHW9xtZarOP6NmCCIcubPib2l0c8fEKUrXRj47hDmXiL2tr1BQRVOTJoGknqP3XTVsSarsjy3LPfprKz+KcPpsqObTdmA3IA+y1j0k+zz83ieVpGXiW08kEuMtOuxg7d9+qw+HcNNZ4pte1ocYJcYAW/iMO0MzO13WIx4l3Tf6SuyLqPFuvx9rOfw0u6MrGYYsc5sg5TEjQoLAVdqNDbOvMRz8yovpCLXkctF0f4+rvrs7lkXQfh9J2YscCYJBb1E6EWMI4cwh+YkOaAGtDZkzuZtZAZh3sAJkN1zHTyhFeA8l3+1u/VLPTgo7TQ8WRcvcE+mTeVOvTkWe0iJgE223Gqu8S+H69JtOGkh7c4gbdvJZOGpXOaRGvRZqcerv5luNbZZw7W0/E4AyLD8re4ZjwKjKjTBaBYc/ysNj5AbALWnXv+LI+BBdUE2AvA3gSu7E048Uvhfuc0/vcn2joeP8AFH13hzpaXa9xsrHCeIOYINTnvpNjZZ+HquqEzFrSY1PLnoo/45zE3n/WN0vs41DEtaGnLuSO/wCHcPpV6TpeLAmdySQT9lxGM4UGueJAAMRuruGxZZmAloygx5ysmvxFr3vzP+WC1xkiZIBgLlm3hySyTdp+n0Lg3lTo5fjFCHwFkVWkNNmmTF4JEQbbjvurWLrEnVAdVA1Ermkr+I6JexRqN0QXKw+UKrTiLgyJsdNoPI2+yi1ejmyJoGnYRuJt9eaQspUCJBIBAN5mPOLoZkDSSSTAdOG2n8/hMpfqJ53Nz56lAEYTuHomTuMxsgAjqbmgEtIDhIJGomJE9QbhMwKL9tdN1M1SQNbSBewEzAGwkn1SKi9mzwrFBm2uv7LTpcULbtgLn7yDzCv4Z4Ig/wDEy2ALkxILrGIHX6qpxO2GWls1v8xzwepnqfNaWEpOjMbg7LCNYi9rLT4LinEwbg3PTqofw+hzSy8l7Hb8EwjTTzOykkEASJBA1KDXwYEuGvu6ucMfSe4CcrTuRr1hPxUZR4AXEyDsjLOl8PZ5v/n41l8S/MemcpxDFS7LlzTqYWe7hRyAgCXSbuAgAxuuiwVLM0hwEzMnkNlQ+IKkNp5RAADYjk5x+5lZyeSckerHDixtxiczj8JltmlwtEHvy66rQGGDabKhbMgi5OotCCG3zOBnfwytqkxrqJYX6nNJEC2p76BelCEu09/uYSmqpmGyo6pTLLWMjmZsRPorzcC1tIOJAI0BnxeavYPDU2EPPjEizRsNfx6qh8Q8UL3nwhrZkAbc5HPRLMuKV9mmDjJ/D0W/+6K7XAsAaQwsAFob+91z1Wq/OQdTDpmdbgyDY38lFtcEgukgGI+uqLWq03veWtLAbsAuNRZxO0SudRXO0uzfXGiFBjpgDzWvgKQdUymwi5A5KrgQHHcAb+U/gpHFkO8HNdHJpcUxxxLuSOqwFNgILRqRI10FyfNdbhuBDLndDWuEhx26lcf8Ju+Y+ScpaRrotj4v+IcrPltfIHhjtr5LnyZpqop7O6OPHGG0jC+MeIMa/LTLXZbZhv3XB4rFklW8ZiwZkGSbHaN7eiyMQ6Tb9lUm5K2zz1xg6gtA6lYkoFZ8lSBVulhqBw73Go75wcA1gaIIvN5nlsoyTUIK/VmbbbM99XlYbXmByUS4kHpr0Gl/VRa6PY/KZqijJzfQ9MAkSSGyJIuQOYEifomJ2GnvZMQnJ366apkEUlP5h6eg/ZJAEYSSTIAdGrYkuDWwAGzFhNzPiIEu80H8pAJUgJ0auVwdAMGYcJB7jcKMpk8eygC5g5Onkr1NwbtdZeHxBbpZWG1N1tdpV6Gsd9s0qlfQAK9gsaWOzSbgiAYmdj/9eiyaOItG5na0d/X+UWlVEjlKyexeWro6zhXEKubwi535DkF1FHElomrfNMCefPpquFw/GMh8B0vl299ei0MVxFvzKZ+Y18tBdAIg8jKxpt8WLJj4yUoqq/U6jh/Bn1HeC8xvoeRWtxejQw1EMrU6dWpBP6oImP0+7rBZ8TkECkcp3yiB1PdZnEcSC7xOzTckzKbhLl2en4eCzQ5TVfNp/QrYrF0XZPltLCAA6TIcd3dFFjmfLub30t9Y0VepSpmZJnaAqPyC3N9F14snx1L0/Qwy+BcIXF9/qWKuMFNoax28nmqz8Qxw3LtCfNV6uGIEkT1QqNKSCZAkSt5yi/RbMIYJRfqQOHOaNpRnU+QtoFdoYcTaCBe8roeEcINSpBaLTbtrcWUSnHHjbbo6MWOU5qynwfhRNMm/i2Akz0U3fDr2jOW5RaJ39wu5wuJZRaG1GsawRvNv4usT4t+L21KYZTgASJjXty3Xj4vFyllqK+Z7U8UFDr52ciyvldAncnKd9u6Fxir4GtJl0A+oWRWxRBmU+OqD5YI/UT9IXoykm02eHlcrVdFOpW80Gk0k2IFjqQNjNz0lCc9DqVJUypohyCVYAsZKrkJDW8wlTN7kDvP4SlKzG1ZB45e+aZEc8clCBHX3p9UkRJK9BBRe4ZsriJDZgm8WE9hohRZEFZwYWychMxNiQNY53+qg10A2FxF9rzbkbIVkkUkkkwHU2kAGRP45bc1CEkAOw89N+3RPT1GhuLHfv0USU5+1vfNADmmYm2saifTWOqiCrIw72NFQtcGOzNDhYExBAMaXuFVSTsCdJhcQBckgDzsFYp1TOU9iqsJ5Vwm4vQF4CDZEB5qmyqYki2k/yj5pEj+ls8cZpuJcMldh34jlb7+agyqhAE6KAWHFpdGzkm9GzgOJFk9RB7aq4/FyJJ7LAw7C4wJJ2A3PLujVXOY4tcCCDBB1CuLXTNYzraNv/Ola/DqtJzqYqSQXeK1gLaGddVx9Kor7cXEZQRAGpm+50EBZzg3pHfh8T7nccc4ZSLmtY6Giwdtz/IVjAcGwlMO+bUGYt8JEGD9v6XA4nib3f8jHIH7x2CAcc7mlHG+HFsUs/wBpaO0z4Zt8wgagC5vZOPiT5TT8oiTvFwP3XFNbUcx1QNJaCATtef2QGVy4xLRY/q00JjQ35dUnjhJO3dehH+S4vR0XHPiF9d0xsB6WXP1cQ42JUBUeQGwb6CLlM0HLmJ8OaIkaxy103hJY1HSIeTkJ403J2Q8Qx03EHkbafnotLhlAVajAXtZf9TpgDnYErN4lVlzrzfXmqbTnS9jGWio9wQgJ+uphOGk320nYTzPkfRDLk3Js5JMiSj4TDOquaxjS5zjAAGsobAJGaQ0m5AmBuQJufNXOE8Tfh6oq0nkObodN94PKVE3Li+PZn67KlekWEtcCHCxB5qAduLbfSFYxuLfVc6o8y5xuTzVZON1sQnNhJSY2TrEnU7dTCfEMyucA4OAJGYTBi0iRMJ36AE+c7/Z/qUlXSRQDpQnIg/ukAmAySJUYASM0wTcaHkRMH6IcoAKGvLdHFgPIwCfzohKdNzYMtkkWMxBkX62m3VQCSARSCvY5tEtp/JDs0E1J0aS6A0XNha55qkOaUZWrAQKtUhTFIuzuFUOADcogtgySZ7bKtUZlMSDoZFxcSolVbdNMC4zFkNyOa0HMDmIOYWIieV50UqDpnRVm087mtYCS6BBMy7ppAn+0n5mOIiCCQRyIMQtcebdSD8jQw+Jy3aS1wuCNZ27INeq57nPe6XEySbkklVRUlEaT9VpNqe/b1NYujWq8Gqso06zsuR5IHiE25iVXzGFVGIcQ1hfDZtOjZOv9JV3tDiGFxba53MXPaZjoueEuOpd769vQ1UywSdTYE+7KzRbI67LNZU81aFQ6zcz9d7LaC9ey+Zt0fiWqzDPwtsjnCTuNQsF9IhrSZE6WsW8we6TG6TotCm/5jmsc85WiGk3gXMATYEn6rmjh8uTcVVu2W6ZSbVcIfJBBABmCPLWFCrVzEuJlxcSTP6p5CO/qtOphWN1ufoVkVnAOMRHZa5NbtP8AIhVQ9R8Xn0VWpUkaXnWdthHqmdUUSLfZZ3qjHJOxiUxFgdimKQTMbNNww/8AiiC/5+e4tlywFmKTn+KYGswBbXSNgokyojHj6gyTjuLdkfB4M1LNc3MSAGkwTO4JtHcjUKtCk58wLW6AbzcjXXdU7rQh6tMBxaDMEgEwN97kD1UQNfuUiImCDtI37bwlmvP4QBFJJJMB5U31MxJOpJNgBc9BYeSGkgBwFJjZsNe+vTuo90rT0QAkpSUhppvrP0QAUVm/Lc35YzEgh8mQALgCYv1QEk599/cJJUAfD5NXS4zAYIEyDcuvoYtF+iASmBUwTEC/lf3dFARewtMHX2QUhzTFIJgSe6STYTsLDXYbBOKigngR17fympOPQ7CB0qTqZGvIHyKCi0WtyvJdBAsMs5jIkTPhteU5ZPdDTHdU5Jm1iEMcov72TA8kc3dobkHfiJ7La4U3DHDVnVXvFYR8sCI+6yKXDqj3tptbmc+C0NIdrcXEx22VjjvBquFqmnVbDr7WjmFhmyLI1DnTe9d0v4HGTjsA+u6IJ0soYR7M7fmZskjMGkAx0JEKsVIX97aq+OqB5G+xPI2nzvZIC21vXl56ouHcyTnDoymMpjxQYJkG0xoh/LsDIvNtxHPunZFWKjE6xtJmBOpMX+hRsDh2PqMa94Y0mC6Cco56KskQhq/URb4nRYyq9lN2dgdAdESAqoNup17Wj8p2DUwTG42ukG639yklSoCKUpSplpbItcDkbGCI66aX+qoCAjdPP7Jgp1KZbEiJE+X4SAGkkkmAkkkkAPOqfN7+vmkkgBPsSOqaUySAHRCy46ifpKdJJgDa5NKSSYBqdQuLGmCAeQGpvJFz5lBTJJLsBJ52SSTAs1qYFKm4C5L5N7xljpuVWBSSUx6+b/cbJBxEQY38+6iOSSSoQXD13U3teww4QQeqt8d4jUr1S+oZcd0klHCPJSrY70UAnLz9I0SSViLNOiDQe+8tqNaL2hzXE25+EKu1+thEG17dRfbqkkojtv8AP+EMZgv75qMpJKxCShJJACBi6UpJIAcp6r522je/UydUkkAQSSSQB//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35912639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038600"/>
            <a:ext cx="9144000" cy="2862322"/>
          </a:xfrm>
          <a:prstGeom prst="rect">
            <a:avLst/>
          </a:prstGeom>
        </p:spPr>
        <p:txBody>
          <a:bodyPr wrap="square">
            <a:spAutoFit/>
          </a:bodyPr>
          <a:lstStyle/>
          <a:p>
            <a:endParaRPr lang="en-US" sz="2000" dirty="0"/>
          </a:p>
          <a:p>
            <a:r>
              <a:rPr lang="en-US" sz="2000" dirty="0" smtClean="0"/>
              <a:t>	If </a:t>
            </a:r>
            <a:r>
              <a:rPr lang="en-US" sz="2000" dirty="0"/>
              <a:t>the remnant of the explosion is 1.4 to about 3 times as massive as our Sun, </a:t>
            </a:r>
            <a:r>
              <a:rPr lang="en-US" sz="2000" dirty="0" smtClean="0"/>
              <a:t>	it </a:t>
            </a:r>
            <a:r>
              <a:rPr lang="en-US" sz="2000" dirty="0"/>
              <a:t>will </a:t>
            </a:r>
            <a:r>
              <a:rPr lang="en-US" sz="2000" dirty="0" smtClean="0"/>
              <a:t>become </a:t>
            </a:r>
            <a:r>
              <a:rPr lang="en-US" sz="2000" dirty="0"/>
              <a:t>a </a:t>
            </a:r>
            <a:r>
              <a:rPr lang="en-US" sz="2000" b="1" dirty="0" smtClean="0">
                <a:solidFill>
                  <a:srgbClr val="7030A0"/>
                </a:solidFill>
              </a:rPr>
              <a:t>neutron star</a:t>
            </a:r>
            <a:r>
              <a:rPr lang="en-US" sz="2000" b="1" dirty="0" smtClean="0"/>
              <a:t>. </a:t>
            </a:r>
          </a:p>
          <a:p>
            <a:endParaRPr lang="en-US" sz="2000" dirty="0"/>
          </a:p>
          <a:p>
            <a:r>
              <a:rPr lang="en-US" sz="2000" dirty="0" smtClean="0"/>
              <a:t>	If the remnant has  </a:t>
            </a:r>
            <a:r>
              <a:rPr lang="en-US" sz="2000" dirty="0"/>
              <a:t>3 times the mass of our Sun after the explosion </a:t>
            </a:r>
            <a:r>
              <a:rPr lang="en-US" sz="2000" dirty="0" smtClean="0"/>
              <a:t>, the </a:t>
            </a:r>
            <a:r>
              <a:rPr lang="en-US" sz="2000" dirty="0"/>
              <a:t>force </a:t>
            </a:r>
            <a:r>
              <a:rPr lang="en-US" sz="2000" dirty="0" smtClean="0"/>
              <a:t>	of gravity </a:t>
            </a:r>
            <a:r>
              <a:rPr lang="en-US" sz="2000" dirty="0"/>
              <a:t>overcomes the nuclear forces which keep protons and neutrons </a:t>
            </a:r>
            <a:r>
              <a:rPr lang="en-US" sz="2000" dirty="0" smtClean="0"/>
              <a:t>	from combining</a:t>
            </a:r>
            <a:r>
              <a:rPr lang="en-US" sz="2000" dirty="0"/>
              <a:t>. The core is thus swallowed by its own gravity. It has now </a:t>
            </a:r>
            <a:r>
              <a:rPr lang="en-US" sz="2000" dirty="0" smtClean="0"/>
              <a:t>	become </a:t>
            </a:r>
            <a:r>
              <a:rPr lang="en-US" sz="2000" dirty="0"/>
              <a:t>a </a:t>
            </a:r>
            <a:r>
              <a:rPr lang="en-US" sz="2000" b="1" dirty="0" smtClean="0"/>
              <a:t>black hole </a:t>
            </a:r>
            <a:r>
              <a:rPr lang="en-US" sz="2000" dirty="0"/>
              <a:t> which readily attracts any matter and energy that </a:t>
            </a:r>
            <a:r>
              <a:rPr lang="en-US" sz="2000" dirty="0" smtClean="0"/>
              <a:t>	comes </a:t>
            </a:r>
            <a:r>
              <a:rPr lang="en-US" sz="2000" dirty="0"/>
              <a:t>near it. </a:t>
            </a:r>
          </a:p>
        </p:txBody>
      </p:sp>
      <p:pic>
        <p:nvPicPr>
          <p:cNvPr id="5" name="Picture 2" descr="diagram of the life cycles of low and high-mass star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10412" y="1"/>
            <a:ext cx="5933588" cy="344752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52400" y="152400"/>
            <a:ext cx="3058012" cy="3785652"/>
          </a:xfrm>
          <a:prstGeom prst="rect">
            <a:avLst/>
          </a:prstGeom>
        </p:spPr>
        <p:txBody>
          <a:bodyPr wrap="square">
            <a:spAutoFit/>
          </a:bodyPr>
          <a:lstStyle/>
          <a:p>
            <a:r>
              <a:rPr lang="en-US" sz="2000" dirty="0"/>
              <a:t>On the right of the illustration is the life cycle of a massive star (10 x sun). Like low-mass stars, high-mass stars are born in nebulae and evolve and live in the Main Sequence. However, their life cycles start to differ after the red giant phase. A massive star will undergo a </a:t>
            </a:r>
            <a:r>
              <a:rPr lang="en-US" sz="2000" b="1" dirty="0">
                <a:solidFill>
                  <a:srgbClr val="002060"/>
                </a:solidFill>
              </a:rPr>
              <a:t>supernova explosion</a:t>
            </a:r>
            <a:r>
              <a:rPr lang="en-US" sz="2000" dirty="0"/>
              <a:t>. </a:t>
            </a:r>
          </a:p>
        </p:txBody>
      </p:sp>
    </p:spTree>
    <p:extLst>
      <p:ext uri="{BB962C8B-B14F-4D97-AF65-F5344CB8AC3E}">
        <p14:creationId xmlns:p14="http://schemas.microsoft.com/office/powerpoint/2010/main" val="134134886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descr="http://www.armaghplanet.com/blog/wp-content/uploads/2011/03/Image-of-Crab-Nebul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418" y="-3093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30931"/>
            <a:ext cx="2819400" cy="2862322"/>
          </a:xfrm>
          <a:prstGeom prst="rect">
            <a:avLst/>
          </a:prstGeom>
          <a:noFill/>
        </p:spPr>
        <p:txBody>
          <a:bodyPr wrap="square" rtlCol="0">
            <a:spAutoFit/>
          </a:bodyPr>
          <a:lstStyle/>
          <a:p>
            <a:r>
              <a:rPr lang="en-US" sz="2000" b="1" dirty="0" smtClean="0">
                <a:solidFill>
                  <a:schemeClr val="bg1">
                    <a:lumMod val="95000"/>
                  </a:schemeClr>
                </a:solidFill>
              </a:rPr>
              <a:t>In a galaxy of 100 billion stars the conditions necessary to form elements heavier than Fe will exist for less than two minutes in every century. </a:t>
            </a:r>
          </a:p>
          <a:p>
            <a:endParaRPr lang="en-US" sz="2000" b="1" dirty="0">
              <a:solidFill>
                <a:schemeClr val="bg1">
                  <a:lumMod val="95000"/>
                </a:schemeClr>
              </a:solidFill>
            </a:endParaRPr>
          </a:p>
          <a:p>
            <a:endParaRPr lang="en-US" sz="2000" b="1" dirty="0">
              <a:solidFill>
                <a:schemeClr val="bg1">
                  <a:lumMod val="95000"/>
                </a:schemeClr>
              </a:solidFill>
            </a:endParaRPr>
          </a:p>
        </p:txBody>
      </p:sp>
      <p:sp>
        <p:nvSpPr>
          <p:cNvPr id="6" name="Rectangle 5"/>
          <p:cNvSpPr/>
          <p:nvPr/>
        </p:nvSpPr>
        <p:spPr>
          <a:xfrm>
            <a:off x="0" y="6211669"/>
            <a:ext cx="9116291" cy="646331"/>
          </a:xfrm>
          <a:prstGeom prst="rect">
            <a:avLst/>
          </a:prstGeom>
        </p:spPr>
        <p:txBody>
          <a:bodyPr wrap="square">
            <a:spAutoFit/>
          </a:bodyPr>
          <a:lstStyle/>
          <a:p>
            <a:r>
              <a:rPr lang="en-US" dirty="0">
                <a:solidFill>
                  <a:schemeClr val="bg1">
                    <a:lumMod val="85000"/>
                  </a:schemeClr>
                </a:solidFill>
                <a:hlinkClick r:id="rId3"/>
              </a:rPr>
              <a:t>http://www.sciencechannel.com/tv-shows/wonders-with-brian-cox/videos/wonders-of-the-universe-super-nova.htm</a:t>
            </a:r>
            <a:endParaRPr lang="en-US" dirty="0">
              <a:solidFill>
                <a:schemeClr val="bg1">
                  <a:lumMod val="85000"/>
                </a:schemeClr>
              </a:solidFill>
            </a:endParaRPr>
          </a:p>
        </p:txBody>
      </p:sp>
      <p:sp>
        <p:nvSpPr>
          <p:cNvPr id="5" name="Rectangle 4"/>
          <p:cNvSpPr/>
          <p:nvPr/>
        </p:nvSpPr>
        <p:spPr>
          <a:xfrm>
            <a:off x="20782" y="5823466"/>
            <a:ext cx="6781800" cy="369332"/>
          </a:xfrm>
          <a:prstGeom prst="rect">
            <a:avLst/>
          </a:prstGeom>
        </p:spPr>
        <p:txBody>
          <a:bodyPr wrap="square">
            <a:spAutoFit/>
          </a:bodyPr>
          <a:lstStyle/>
          <a:p>
            <a:r>
              <a:rPr lang="en-US" dirty="0">
                <a:hlinkClick r:id="rId4"/>
              </a:rPr>
              <a:t>https://www.youtube.com/watch?v=yC7p_Bey5lU</a:t>
            </a:r>
            <a:endParaRPr lang="en-US" dirty="0"/>
          </a:p>
        </p:txBody>
      </p:sp>
    </p:spTree>
    <p:extLst>
      <p:ext uri="{BB962C8B-B14F-4D97-AF65-F5344CB8AC3E}">
        <p14:creationId xmlns:p14="http://schemas.microsoft.com/office/powerpoint/2010/main" val="31836935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60" name="Text Box 8"/>
          <p:cNvSpPr txBox="1">
            <a:spLocks noChangeArrowheads="1"/>
          </p:cNvSpPr>
          <p:nvPr/>
        </p:nvSpPr>
        <p:spPr bwMode="auto">
          <a:xfrm>
            <a:off x="1295400" y="228600"/>
            <a:ext cx="6477000"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en-US" altLang="en-US" sz="2400">
                <a:solidFill>
                  <a:srgbClr val="FFFFFF"/>
                </a:solidFill>
                <a:latin typeface="Arial" charset="0"/>
              </a:rPr>
              <a:t>End for high mass star comes as it tries to fuse core Fe into heavier elements– and</a:t>
            </a:r>
          </a:p>
          <a:p>
            <a:pPr eaLnBrk="0" fontAlgn="base" hangingPunct="0">
              <a:spcBef>
                <a:spcPct val="0"/>
              </a:spcBef>
              <a:spcAft>
                <a:spcPct val="0"/>
              </a:spcAft>
            </a:pPr>
            <a:r>
              <a:rPr lang="en-US" altLang="en-US" sz="2400">
                <a:solidFill>
                  <a:srgbClr val="FFFFFF"/>
                </a:solidFill>
                <a:latin typeface="Arial" charset="0"/>
              </a:rPr>
              <a:t>finds this absorbs energy</a:t>
            </a:r>
          </a:p>
          <a:p>
            <a:pPr eaLnBrk="0" fontAlgn="base" hangingPunct="0">
              <a:spcBef>
                <a:spcPct val="0"/>
              </a:spcBef>
              <a:spcAft>
                <a:spcPct val="0"/>
              </a:spcAft>
            </a:pPr>
            <a:endParaRPr lang="en-US" altLang="en-US" sz="2400">
              <a:solidFill>
                <a:srgbClr val="FFFFFF"/>
              </a:solidFill>
              <a:latin typeface="Arial" charset="0"/>
            </a:endParaRPr>
          </a:p>
          <a:p>
            <a:pPr eaLnBrk="0" fontAlgn="base" hangingPunct="0">
              <a:spcBef>
                <a:spcPct val="0"/>
              </a:spcBef>
              <a:spcAft>
                <a:spcPct val="0"/>
              </a:spcAft>
            </a:pPr>
            <a:r>
              <a:rPr lang="en-US" altLang="en-US" sz="2400">
                <a:solidFill>
                  <a:srgbClr val="FFFFFF"/>
                </a:solidFill>
                <a:latin typeface="Arial" charset="0"/>
              </a:rPr>
              <a:t>STAR COLLAPSES &amp; EXPLODES AS  SUPERNOVA </a:t>
            </a:r>
          </a:p>
        </p:txBody>
      </p:sp>
      <p:pic>
        <p:nvPicPr>
          <p:cNvPr id="100363"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662238"/>
            <a:ext cx="4648200"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64"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2667000"/>
            <a:ext cx="4419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17753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hyperphysics.phy-astr.gsu.edu/hbase/astro/imgast/bbnuc.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2978" y="381000"/>
            <a:ext cx="6022622" cy="554355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133600" y="609598"/>
            <a:ext cx="1687706" cy="461665"/>
          </a:xfrm>
          <a:prstGeom prst="rect">
            <a:avLst/>
          </a:prstGeom>
          <a:noFill/>
        </p:spPr>
        <p:txBody>
          <a:bodyPr wrap="none" rtlCol="0">
            <a:spAutoFit/>
          </a:bodyPr>
          <a:lstStyle/>
          <a:p>
            <a:r>
              <a:rPr lang="en-US" sz="2400" b="1" dirty="0" smtClean="0"/>
              <a:t>(Primordial</a:t>
            </a:r>
            <a:r>
              <a:rPr lang="en-US" dirty="0" smtClean="0"/>
              <a:t>)</a:t>
            </a:r>
            <a:endParaRPr lang="en-US" dirty="0"/>
          </a:p>
        </p:txBody>
      </p:sp>
      <p:sp>
        <p:nvSpPr>
          <p:cNvPr id="5" name="Rectangle 4"/>
          <p:cNvSpPr/>
          <p:nvPr/>
        </p:nvSpPr>
        <p:spPr>
          <a:xfrm>
            <a:off x="2977453" y="4876800"/>
            <a:ext cx="6180402" cy="1754326"/>
          </a:xfrm>
          <a:prstGeom prst="rect">
            <a:avLst/>
          </a:prstGeom>
        </p:spPr>
        <p:txBody>
          <a:bodyPr wrap="square">
            <a:spAutoFit/>
          </a:bodyPr>
          <a:lstStyle/>
          <a:p>
            <a:r>
              <a:rPr lang="en-US" dirty="0"/>
              <a:t>Beryllium-7 is an isotope that is produced in this process, but is not a part of the cosmic abundances because it is radioactive with half-life </a:t>
            </a:r>
            <a:r>
              <a:rPr lang="en-US" dirty="0" smtClean="0"/>
              <a:t>53.3 </a:t>
            </a:r>
            <a:r>
              <a:rPr lang="en-US" dirty="0"/>
              <a:t>days, decaying to </a:t>
            </a:r>
            <a:r>
              <a:rPr lang="en-US" baseline="30000" dirty="0"/>
              <a:t>7</a:t>
            </a:r>
            <a:r>
              <a:rPr lang="en-US" dirty="0"/>
              <a:t>Li. Neutrons are not part of the background elements because free neutrons </a:t>
            </a:r>
            <a:r>
              <a:rPr lang="en-US" dirty="0" smtClean="0"/>
              <a:t>decay with </a:t>
            </a:r>
            <a:r>
              <a:rPr lang="en-US" dirty="0"/>
              <a:t>half-life 10.3 minutes. The other constituent of the reactions is tritium, </a:t>
            </a:r>
            <a:r>
              <a:rPr lang="en-US" baseline="30000" dirty="0"/>
              <a:t>3</a:t>
            </a:r>
            <a:r>
              <a:rPr lang="en-US" dirty="0"/>
              <a:t>H, which has a half-life of </a:t>
            </a:r>
            <a:r>
              <a:rPr lang="en-US" dirty="0" smtClean="0"/>
              <a:t>12.3 </a:t>
            </a:r>
            <a:r>
              <a:rPr lang="en-US" dirty="0"/>
              <a:t>years.</a:t>
            </a:r>
          </a:p>
        </p:txBody>
      </p:sp>
      <p:sp>
        <p:nvSpPr>
          <p:cNvPr id="6" name="TextBox 5"/>
          <p:cNvSpPr txBox="1"/>
          <p:nvPr/>
        </p:nvSpPr>
        <p:spPr>
          <a:xfrm>
            <a:off x="990600" y="1447800"/>
            <a:ext cx="1926425" cy="369332"/>
          </a:xfrm>
          <a:prstGeom prst="rect">
            <a:avLst/>
          </a:prstGeom>
          <a:noFill/>
        </p:spPr>
        <p:txBody>
          <a:bodyPr wrap="none" rtlCol="0">
            <a:spAutoFit/>
          </a:bodyPr>
          <a:lstStyle/>
          <a:p>
            <a:r>
              <a:rPr lang="en-US" dirty="0" smtClean="0"/>
              <a:t>A little more detail</a:t>
            </a:r>
            <a:endParaRPr lang="en-US" dirty="0"/>
          </a:p>
        </p:txBody>
      </p:sp>
      <p:sp>
        <p:nvSpPr>
          <p:cNvPr id="7" name="Oval 6"/>
          <p:cNvSpPr/>
          <p:nvPr/>
        </p:nvSpPr>
        <p:spPr>
          <a:xfrm>
            <a:off x="381000" y="3352800"/>
            <a:ext cx="1447800" cy="152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3962400" y="2057400"/>
            <a:ext cx="1447800" cy="152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906063" y="3429000"/>
            <a:ext cx="2933138" cy="923330"/>
          </a:xfrm>
          <a:prstGeom prst="rect">
            <a:avLst/>
          </a:prstGeom>
          <a:noFill/>
        </p:spPr>
        <p:txBody>
          <a:bodyPr wrap="square" rtlCol="0">
            <a:spAutoFit/>
          </a:bodyPr>
          <a:lstStyle/>
          <a:p>
            <a:r>
              <a:rPr lang="en-US" b="1" dirty="0" smtClean="0">
                <a:solidFill>
                  <a:srgbClr val="FF0000"/>
                </a:solidFill>
              </a:rPr>
              <a:t>Primarily H and He created during Big Bang, with very minute traces of Li</a:t>
            </a:r>
            <a:endParaRPr lang="en-US" b="1" dirty="0">
              <a:solidFill>
                <a:srgbClr val="FF0000"/>
              </a:solidFill>
            </a:endParaRPr>
          </a:p>
        </p:txBody>
      </p:sp>
    </p:spTree>
    <p:extLst>
      <p:ext uri="{BB962C8B-B14F-4D97-AF65-F5344CB8AC3E}">
        <p14:creationId xmlns:p14="http://schemas.microsoft.com/office/powerpoint/2010/main" val="326635074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3429000"/>
            <a:ext cx="8153400" cy="3278188"/>
          </a:xfrm>
          <a:prstGeom prst="rect">
            <a:avLst/>
          </a:prstGeom>
          <a:noFill/>
          <a:extLst>
            <a:ext uri="{909E8E84-426E-40DD-AFC4-6F175D3DCCD1}">
              <a14:hiddenFill xmlns:a14="http://schemas.microsoft.com/office/drawing/2010/main">
                <a:solidFill>
                  <a:srgbClr val="FFFFFF"/>
                </a:solidFill>
              </a14:hiddenFill>
            </a:ext>
          </a:extLst>
        </p:spPr>
      </p:pic>
      <p:pic>
        <p:nvPicPr>
          <p:cNvPr id="1064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304800"/>
            <a:ext cx="3200400" cy="30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500" name="Text Box 4"/>
          <p:cNvSpPr txBox="1">
            <a:spLocks noChangeArrowheads="1"/>
          </p:cNvSpPr>
          <p:nvPr/>
        </p:nvSpPr>
        <p:spPr bwMode="auto">
          <a:xfrm>
            <a:off x="4724400" y="107304"/>
            <a:ext cx="33121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b="1" dirty="0">
                <a:solidFill>
                  <a:srgbClr val="FFFF99"/>
                </a:solidFill>
                <a:latin typeface="Aharoni" panose="02010803020104030203" pitchFamily="2" charset="-79"/>
                <a:cs typeface="Aharoni" panose="02010803020104030203" pitchFamily="2" charset="-79"/>
              </a:rPr>
              <a:t>Supernova remnants</a:t>
            </a:r>
            <a:r>
              <a:rPr lang="en-US" altLang="en-US" sz="2400" b="1" dirty="0">
                <a:solidFill>
                  <a:schemeClr val="bg1"/>
                </a:solidFill>
                <a:latin typeface="Aharoni" panose="02010803020104030203" pitchFamily="2" charset="-79"/>
                <a:cs typeface="Aharoni" panose="02010803020104030203" pitchFamily="2" charset="-79"/>
              </a:rPr>
              <a:t> </a:t>
            </a:r>
          </a:p>
        </p:txBody>
      </p:sp>
      <p:pic>
        <p:nvPicPr>
          <p:cNvPr id="10650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4400" y="762000"/>
            <a:ext cx="3200400" cy="253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010887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000"/>
                </a:solidFill>
              </a:rPr>
              <a:t>Stellar Evolution Summary</a:t>
            </a:r>
            <a:endParaRPr lang="en-US" dirty="0">
              <a:solidFill>
                <a:srgbClr val="FFC000"/>
              </a:solidFill>
            </a:endParaRPr>
          </a:p>
        </p:txBody>
      </p:sp>
      <p:sp>
        <p:nvSpPr>
          <p:cNvPr id="3" name="Content Placeholder 2"/>
          <p:cNvSpPr>
            <a:spLocks noGrp="1"/>
          </p:cNvSpPr>
          <p:nvPr>
            <p:ph idx="1"/>
          </p:nvPr>
        </p:nvSpPr>
        <p:spPr/>
        <p:txBody>
          <a:bodyPr/>
          <a:lstStyle/>
          <a:p>
            <a:endParaRPr lang="en-US"/>
          </a:p>
        </p:txBody>
      </p:sp>
      <p:pic>
        <p:nvPicPr>
          <p:cNvPr id="363522" name="Picture 2"/>
          <p:cNvPicPr>
            <a:picLocks noChangeAspect="1" noChangeArrowheads="1"/>
          </p:cNvPicPr>
          <p:nvPr/>
        </p:nvPicPr>
        <p:blipFill>
          <a:blip r:embed="rId2" cstate="print"/>
          <a:srcRect l="21875" t="16667" r="22500" b="20000"/>
          <a:stretch>
            <a:fillRect/>
          </a:stretch>
        </p:blipFill>
        <p:spPr bwMode="auto">
          <a:xfrm>
            <a:off x="0" y="990600"/>
            <a:ext cx="9161379" cy="586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2562" name="Picture 2" descr="stardust"/>
          <p:cNvPicPr>
            <a:picLocks noChangeAspect="1" noChangeArrowheads="1"/>
          </p:cNvPicPr>
          <p:nvPr/>
        </p:nvPicPr>
        <p:blipFill>
          <a:blip r:embed="rId2" cstate="print"/>
          <a:srcRect/>
          <a:stretch>
            <a:fillRect/>
          </a:stretch>
        </p:blipFill>
        <p:spPr bwMode="auto">
          <a:xfrm>
            <a:off x="3806714" y="-101536"/>
            <a:ext cx="5337286" cy="7111936"/>
          </a:xfrm>
          <a:prstGeom prst="rect">
            <a:avLst/>
          </a:prstGeom>
          <a:noFill/>
        </p:spPr>
      </p:pic>
      <p:sp>
        <p:nvSpPr>
          <p:cNvPr id="2" name="Rectangle 1"/>
          <p:cNvSpPr/>
          <p:nvPr/>
        </p:nvSpPr>
        <p:spPr>
          <a:xfrm>
            <a:off x="152400" y="1447800"/>
            <a:ext cx="8839200" cy="4524315"/>
          </a:xfrm>
          <a:prstGeom prst="rect">
            <a:avLst/>
          </a:prstGeom>
          <a:solidFill>
            <a:schemeClr val="tx1">
              <a:alpha val="72000"/>
            </a:schemeClr>
          </a:solidFill>
        </p:spPr>
        <p:txBody>
          <a:bodyPr wrap="square">
            <a:spAutoFit/>
          </a:bodyPr>
          <a:lstStyle/>
          <a:p>
            <a:r>
              <a:rPr lang="en-US" dirty="0" smtClean="0">
                <a:solidFill>
                  <a:srgbClr val="FFC000"/>
                </a:solidFill>
                <a:latin typeface="Arial Rounded MT Bold" pitchFamily="34" charset="0"/>
              </a:rPr>
              <a:t>Now that we have established that every element in the periodic table aside from hydrogen is essentially stardust, we have to determine how much of our body is made up of this stardust.  If we know how many hydrogen atoms are in our body, then we can say that the rest is stardust.  Our body is composed of roughly 7x10</a:t>
            </a:r>
            <a:r>
              <a:rPr lang="en-US" baseline="30000" dirty="0" smtClean="0">
                <a:solidFill>
                  <a:srgbClr val="FFC000"/>
                </a:solidFill>
                <a:latin typeface="Arial Rounded MT Bold" pitchFamily="34" charset="0"/>
              </a:rPr>
              <a:t>27</a:t>
            </a:r>
            <a:r>
              <a:rPr lang="en-US" dirty="0" smtClean="0">
                <a:solidFill>
                  <a:srgbClr val="FFC000"/>
                </a:solidFill>
                <a:latin typeface="Arial Rounded MT Bold" pitchFamily="34" charset="0"/>
              </a:rPr>
              <a:t> atoms. Now it turns out that of those billion </a:t>
            </a:r>
            <a:r>
              <a:rPr lang="en-US" dirty="0" err="1" smtClean="0">
                <a:solidFill>
                  <a:srgbClr val="FFC000"/>
                </a:solidFill>
                <a:latin typeface="Arial Rounded MT Bold" pitchFamily="34" charset="0"/>
              </a:rPr>
              <a:t>billion</a:t>
            </a:r>
            <a:r>
              <a:rPr lang="en-US" dirty="0" smtClean="0">
                <a:solidFill>
                  <a:srgbClr val="FFC000"/>
                </a:solidFill>
                <a:latin typeface="Arial Rounded MT Bold" pitchFamily="34" charset="0"/>
              </a:rPr>
              <a:t> </a:t>
            </a:r>
            <a:r>
              <a:rPr lang="en-US" dirty="0" err="1" smtClean="0">
                <a:solidFill>
                  <a:srgbClr val="FFC000"/>
                </a:solidFill>
                <a:latin typeface="Arial Rounded MT Bold" pitchFamily="34" charset="0"/>
              </a:rPr>
              <a:t>billion</a:t>
            </a:r>
            <a:r>
              <a:rPr lang="en-US" dirty="0" smtClean="0">
                <a:solidFill>
                  <a:srgbClr val="FFC000"/>
                </a:solidFill>
                <a:latin typeface="Arial Rounded MT Bold" pitchFamily="34" charset="0"/>
              </a:rPr>
              <a:t> atoms, 4.2x10</a:t>
            </a:r>
            <a:r>
              <a:rPr lang="en-US" baseline="30000" dirty="0" smtClean="0">
                <a:solidFill>
                  <a:srgbClr val="FFC000"/>
                </a:solidFill>
                <a:latin typeface="Arial Rounded MT Bold" pitchFamily="34" charset="0"/>
              </a:rPr>
              <a:t>27</a:t>
            </a:r>
            <a:r>
              <a:rPr lang="en-US" dirty="0" smtClean="0">
                <a:solidFill>
                  <a:srgbClr val="FFC000"/>
                </a:solidFill>
                <a:latin typeface="Arial Rounded MT Bold" pitchFamily="34" charset="0"/>
              </a:rPr>
              <a:t> of them are hydrogen. Remember that hydrogen is big bang dust and not stardust. This leaves 2.8x10</a:t>
            </a:r>
            <a:r>
              <a:rPr lang="en-US" baseline="30000" dirty="0" smtClean="0">
                <a:solidFill>
                  <a:srgbClr val="FFC000"/>
                </a:solidFill>
                <a:latin typeface="Arial Rounded MT Bold" pitchFamily="34" charset="0"/>
              </a:rPr>
              <a:t>27</a:t>
            </a:r>
            <a:r>
              <a:rPr lang="en-US" dirty="0" smtClean="0">
                <a:solidFill>
                  <a:srgbClr val="FFC000"/>
                </a:solidFill>
                <a:latin typeface="Arial Rounded MT Bold" pitchFamily="34" charset="0"/>
              </a:rPr>
              <a:t> atoms of stardust. </a:t>
            </a:r>
            <a:r>
              <a:rPr lang="en-US" b="1" dirty="0" smtClean="0">
                <a:solidFill>
                  <a:srgbClr val="FFC000"/>
                </a:solidFill>
                <a:latin typeface="Arial Rounded MT Bold" pitchFamily="34" charset="0"/>
              </a:rPr>
              <a:t>Thus the amount of stardust atoms in our body is 40%.</a:t>
            </a:r>
          </a:p>
          <a:p>
            <a:endParaRPr lang="en-US" dirty="0" smtClean="0">
              <a:solidFill>
                <a:srgbClr val="FFC000"/>
              </a:solidFill>
              <a:latin typeface="Arial Rounded MT Bold" pitchFamily="34" charset="0"/>
            </a:endParaRPr>
          </a:p>
          <a:p>
            <a:endParaRPr lang="en-US" dirty="0" smtClean="0">
              <a:solidFill>
                <a:srgbClr val="FFC000"/>
              </a:solidFill>
              <a:latin typeface="Arial Rounded MT Bold" pitchFamily="34" charset="0"/>
            </a:endParaRPr>
          </a:p>
          <a:p>
            <a:r>
              <a:rPr lang="en-US" dirty="0" smtClean="0">
                <a:solidFill>
                  <a:srgbClr val="FFC000"/>
                </a:solidFill>
                <a:latin typeface="Arial Rounded MT Bold" pitchFamily="34" charset="0"/>
              </a:rPr>
              <a:t>Since stardust atoms are the heavier elements, the percentage of star mass in our body is much more impressive. Most of the hydrogen in our body floats around in the form of water. The human body is about 60% water and hydrogen only accounts for 11% of that water mass. Even though water consists of two hydrogen atoms for every oxygen, hydrogen has much less mass. </a:t>
            </a:r>
            <a:r>
              <a:rPr lang="en-US" b="1" dirty="0" smtClean="0">
                <a:solidFill>
                  <a:srgbClr val="FFC000"/>
                </a:solidFill>
                <a:latin typeface="Arial Rounded MT Bold" pitchFamily="34" charset="0"/>
              </a:rPr>
              <a:t>We can conclude that 93% of the mass in our body is stardust. </a:t>
            </a:r>
            <a:endParaRPr lang="en-US" b="1" dirty="0">
              <a:solidFill>
                <a:srgbClr val="FFC000"/>
              </a:solidFill>
              <a:latin typeface="Arial Rounded MT Bold"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5787" y="6280666"/>
            <a:ext cx="8534400" cy="369332"/>
          </a:xfrm>
          <a:prstGeom prst="rect">
            <a:avLst/>
          </a:prstGeom>
        </p:spPr>
        <p:txBody>
          <a:bodyPr wrap="square">
            <a:spAutoFit/>
          </a:bodyPr>
          <a:lstStyle/>
          <a:p>
            <a:r>
              <a:rPr lang="en-US" dirty="0">
                <a:solidFill>
                  <a:schemeClr val="accent1">
                    <a:lumMod val="60000"/>
                    <a:lumOff val="40000"/>
                  </a:schemeClr>
                </a:solidFill>
              </a:rPr>
              <a:t>http://ww2.valdosta.edu/~</a:t>
            </a:r>
            <a:r>
              <a:rPr lang="en-US" dirty="0">
                <a:solidFill>
                  <a:schemeClr val="accent1">
                    <a:lumMod val="60000"/>
                    <a:lumOff val="40000"/>
                  </a:schemeClr>
                </a:solidFill>
                <a:hlinkClick r:id="rId2"/>
              </a:rPr>
              <a:t>cbarnbau/astro_demos/stellar_evol/home_stellar.html</a:t>
            </a:r>
            <a:endParaRPr lang="en-US" dirty="0">
              <a:solidFill>
                <a:schemeClr val="accent1">
                  <a:lumMod val="60000"/>
                  <a:lumOff val="40000"/>
                </a:schemeClr>
              </a:solidFill>
            </a:endParaRPr>
          </a:p>
        </p:txBody>
      </p:sp>
      <p:sp>
        <p:nvSpPr>
          <p:cNvPr id="3" name="Rectangle 2"/>
          <p:cNvSpPr/>
          <p:nvPr/>
        </p:nvSpPr>
        <p:spPr>
          <a:xfrm>
            <a:off x="495300" y="350103"/>
            <a:ext cx="7848600" cy="5940088"/>
          </a:xfrm>
          <a:prstGeom prst="rect">
            <a:avLst/>
          </a:prstGeom>
        </p:spPr>
        <p:txBody>
          <a:bodyPr wrap="square">
            <a:spAutoFit/>
          </a:bodyPr>
          <a:lstStyle/>
          <a:p>
            <a:r>
              <a:rPr lang="en-US" sz="2000" b="1" dirty="0" smtClean="0">
                <a:solidFill>
                  <a:srgbClr val="FFC000"/>
                </a:solidFill>
                <a:latin typeface="Arial Rounded MT Bold" pitchFamily="34" charset="0"/>
              </a:rPr>
              <a:t>SUMMARY:</a:t>
            </a:r>
            <a:br>
              <a:rPr lang="en-US" sz="2000" b="1" dirty="0" smtClean="0">
                <a:solidFill>
                  <a:srgbClr val="FFC000"/>
                </a:solidFill>
                <a:latin typeface="Arial Rounded MT Bold" pitchFamily="34" charset="0"/>
              </a:rPr>
            </a:br>
            <a:endParaRPr lang="en-US" sz="2000" b="1" dirty="0" smtClean="0">
              <a:solidFill>
                <a:srgbClr val="FFC000"/>
              </a:solidFill>
              <a:latin typeface="Arial Rounded MT Bold" pitchFamily="34" charset="0"/>
            </a:endParaRPr>
          </a:p>
          <a:p>
            <a:r>
              <a:rPr lang="en-US" sz="2000" b="1" dirty="0" smtClean="0">
                <a:solidFill>
                  <a:srgbClr val="FFC000"/>
                </a:solidFill>
                <a:latin typeface="Arial Rounded MT Bold" pitchFamily="34" charset="0"/>
              </a:rPr>
              <a:t>The elements observed in the Universe were created in either of two ways. </a:t>
            </a:r>
          </a:p>
          <a:p>
            <a:endParaRPr lang="en-US" sz="2000" b="1" dirty="0" smtClean="0">
              <a:solidFill>
                <a:srgbClr val="FFC000"/>
              </a:solidFill>
              <a:latin typeface="Arial Rounded MT Bold" pitchFamily="34" charset="0"/>
            </a:endParaRPr>
          </a:p>
          <a:p>
            <a:r>
              <a:rPr lang="en-US" sz="2000" b="1" dirty="0" smtClean="0">
                <a:solidFill>
                  <a:srgbClr val="FFC000"/>
                </a:solidFill>
                <a:latin typeface="Arial Rounded MT Bold" pitchFamily="34" charset="0"/>
              </a:rPr>
              <a:t>	- Light elements (namely deuterium, helium, and 	lithium) were produced in the first few minutes of the 	Big Bang. </a:t>
            </a:r>
          </a:p>
          <a:p>
            <a:endParaRPr lang="en-US" sz="2000" b="1" dirty="0" smtClean="0">
              <a:solidFill>
                <a:srgbClr val="FFC000"/>
              </a:solidFill>
              <a:latin typeface="Arial Rounded MT Bold" pitchFamily="34" charset="0"/>
            </a:endParaRPr>
          </a:p>
          <a:p>
            <a:r>
              <a:rPr lang="en-US" sz="2000" b="1" dirty="0" smtClean="0">
                <a:solidFill>
                  <a:srgbClr val="FFC000"/>
                </a:solidFill>
                <a:latin typeface="Arial Rounded MT Bold" pitchFamily="34" charset="0"/>
              </a:rPr>
              <a:t>	- Elements heavier than helium were born in the hot 	interiors of in the stars which formed later in </a:t>
            </a:r>
            <a:r>
              <a:rPr lang="en-US" sz="2000" b="1" smtClean="0">
                <a:solidFill>
                  <a:srgbClr val="FFC000"/>
                </a:solidFill>
                <a:latin typeface="Arial Rounded MT Bold" pitchFamily="34" charset="0"/>
              </a:rPr>
              <a:t>the </a:t>
            </a:r>
            <a:r>
              <a:rPr lang="en-US" sz="2000" b="1" smtClean="0">
                <a:solidFill>
                  <a:srgbClr val="FFC000"/>
                </a:solidFill>
                <a:latin typeface="Arial Rounded MT Bold" pitchFamily="34" charset="0"/>
              </a:rPr>
              <a:t>	history of </a:t>
            </a:r>
            <a:r>
              <a:rPr lang="en-US" sz="2000" b="1" dirty="0" smtClean="0">
                <a:solidFill>
                  <a:srgbClr val="FFC000"/>
                </a:solidFill>
                <a:latin typeface="Arial Rounded MT Bold" pitchFamily="34" charset="0"/>
              </a:rPr>
              <a:t>the </a:t>
            </a:r>
            <a:r>
              <a:rPr lang="en-US" sz="2000" b="1" dirty="0">
                <a:solidFill>
                  <a:srgbClr val="FFC000"/>
                </a:solidFill>
                <a:latin typeface="Arial Rounded MT Bold" pitchFamily="34" charset="0"/>
              </a:rPr>
              <a:t>u</a:t>
            </a:r>
            <a:r>
              <a:rPr lang="en-US" sz="2000" b="1" dirty="0" smtClean="0">
                <a:solidFill>
                  <a:srgbClr val="FFC000"/>
                </a:solidFill>
                <a:latin typeface="Arial Rounded MT Bold" pitchFamily="34" charset="0"/>
              </a:rPr>
              <a:t>niverse.</a:t>
            </a:r>
          </a:p>
          <a:p>
            <a:endParaRPr lang="en-US" sz="2000" b="1" dirty="0" smtClean="0">
              <a:solidFill>
                <a:srgbClr val="FFC000"/>
              </a:solidFill>
              <a:latin typeface="Arial Rounded MT Bold" pitchFamily="34" charset="0"/>
            </a:endParaRPr>
          </a:p>
          <a:p>
            <a:r>
              <a:rPr lang="en-US" sz="2000" b="1" dirty="0" smtClean="0">
                <a:solidFill>
                  <a:srgbClr val="FFC000"/>
                </a:solidFill>
                <a:latin typeface="Arial Rounded MT Bold" pitchFamily="34" charset="0"/>
              </a:rPr>
              <a:t>Most of the elements that make up your body and our earth were created in very large stars and/or supernovae! </a:t>
            </a:r>
          </a:p>
          <a:p>
            <a:r>
              <a:rPr lang="en-US" sz="2000" b="1" dirty="0" smtClean="0">
                <a:solidFill>
                  <a:srgbClr val="FFC000"/>
                </a:solidFill>
                <a:latin typeface="Arial Rounded MT Bold" pitchFamily="34" charset="0"/>
              </a:rPr>
              <a:t>	</a:t>
            </a:r>
          </a:p>
          <a:p>
            <a:r>
              <a:rPr lang="en-US" sz="2000" b="1" dirty="0" smtClean="0">
                <a:solidFill>
                  <a:srgbClr val="FFC000"/>
                </a:solidFill>
                <a:latin typeface="Arial Rounded MT Bold" pitchFamily="34" charset="0"/>
              </a:rPr>
              <a:t>(These were not created in OUR sun, our solar was the result of an ancient star that exploded into a supernova older than 4.6 BYA)</a:t>
            </a:r>
            <a:endParaRPr lang="en-US" sz="2000" b="1" dirty="0">
              <a:solidFill>
                <a:srgbClr val="FFC000"/>
              </a:solidFill>
              <a:latin typeface="Arial Rounded MT Bold"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2" descr="http://www.fusionfuture.org/wp-content/uploads/2012/02/isotope2-523x102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82612"/>
            <a:ext cx="3385914" cy="6629400"/>
          </a:xfrm>
          <a:prstGeom prst="rect">
            <a:avLst/>
          </a:prstGeom>
          <a:noFill/>
          <a:extLst>
            <a:ext uri="{909E8E84-426E-40DD-AFC4-6F175D3DCCD1}">
              <a14:hiddenFill xmlns:a14="http://schemas.microsoft.com/office/drawing/2010/main">
                <a:solidFill>
                  <a:srgbClr val="FFFFFF"/>
                </a:solidFill>
              </a14:hiddenFill>
            </a:ext>
          </a:extLst>
        </p:spPr>
      </p:pic>
      <p:pic>
        <p:nvPicPr>
          <p:cNvPr id="242692" name="Picture 4" descr="http://www.fusionfuture.org/wp-content/uploads/2012/02/reactio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8385" y="2667000"/>
            <a:ext cx="5546251" cy="372738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038601" y="101662"/>
            <a:ext cx="4724399" cy="2246769"/>
          </a:xfrm>
          <a:prstGeom prst="rect">
            <a:avLst/>
          </a:prstGeom>
          <a:solidFill>
            <a:srgbClr val="FFC000"/>
          </a:solidFill>
        </p:spPr>
        <p:txBody>
          <a:bodyPr wrap="square" rtlCol="0">
            <a:spAutoFit/>
          </a:bodyPr>
          <a:lstStyle/>
          <a:p>
            <a:pPr algn="ctr"/>
            <a:r>
              <a:rPr lang="en-US" sz="2800" dirty="0" smtClean="0">
                <a:effectLst>
                  <a:outerShdw blurRad="38100" dist="38100" dir="2700000" algn="tl">
                    <a:srgbClr val="000000">
                      <a:alpha val="43137"/>
                    </a:srgbClr>
                  </a:outerShdw>
                </a:effectLst>
              </a:rPr>
              <a:t>When Hydrogen fusion begins, a star is born!</a:t>
            </a:r>
          </a:p>
          <a:p>
            <a:pPr algn="ctr"/>
            <a:endParaRPr lang="en-US" sz="2800" dirty="0">
              <a:effectLst>
                <a:outerShdw blurRad="38100" dist="38100" dir="2700000" algn="tl">
                  <a:srgbClr val="000000">
                    <a:alpha val="43137"/>
                  </a:srgbClr>
                </a:outerShdw>
              </a:effectLst>
            </a:endParaRPr>
          </a:p>
          <a:p>
            <a:pPr algn="ctr"/>
            <a:r>
              <a:rPr lang="en-US" sz="2800" dirty="0" smtClean="0">
                <a:effectLst>
                  <a:outerShdw blurRad="38100" dist="38100" dir="2700000" algn="tl">
                    <a:srgbClr val="000000">
                      <a:alpha val="43137"/>
                    </a:srgbClr>
                  </a:outerShdw>
                </a:effectLst>
              </a:rPr>
              <a:t>We witness the birth (and continuing life) as emitted light</a:t>
            </a:r>
            <a:endParaRPr lang="en-US" sz="28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0402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5029200"/>
            <a:ext cx="7529419" cy="1470025"/>
          </a:xfrm>
        </p:spPr>
        <p:txBody>
          <a:bodyPr>
            <a:noAutofit/>
          </a:bodyPr>
          <a:lstStyle/>
          <a:p>
            <a:r>
              <a:rPr lang="en-US" sz="2800" dirty="0"/>
              <a:t>Consider the iron in your blood, the calcium in your bones, the oxygen that you breathe – all those atoms </a:t>
            </a:r>
            <a:r>
              <a:rPr lang="en-US" sz="2800" dirty="0" smtClean="0"/>
              <a:t>were </a:t>
            </a:r>
            <a:r>
              <a:rPr lang="en-US" sz="2800" dirty="0"/>
              <a:t>forged inside a massive star</a:t>
            </a:r>
            <a:r>
              <a:rPr lang="en-US" sz="2800" dirty="0" smtClean="0"/>
              <a:t>.</a:t>
            </a:r>
            <a:endParaRPr lang="en-US" sz="2800" dirty="0"/>
          </a:p>
        </p:txBody>
      </p:sp>
      <p:pic>
        <p:nvPicPr>
          <p:cNvPr id="13314" name="Picture 2" descr="http://imagine.gsfc.nasa.gov/Images/teachers/posters/elements/poste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709" y="228600"/>
            <a:ext cx="6374145" cy="4191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401854" y="3547132"/>
            <a:ext cx="2742146" cy="923330"/>
          </a:xfrm>
          <a:prstGeom prst="rect">
            <a:avLst/>
          </a:prstGeom>
        </p:spPr>
        <p:txBody>
          <a:bodyPr wrap="square">
            <a:spAutoFit/>
          </a:bodyPr>
          <a:lstStyle/>
          <a:p>
            <a:r>
              <a:rPr lang="en-US" dirty="0"/>
              <a:t>http://imagine.gsfc.nasa.gov/docs/teachers/elements/elements.html</a:t>
            </a:r>
          </a:p>
        </p:txBody>
      </p:sp>
    </p:spTree>
    <p:extLst>
      <p:ext uri="{BB962C8B-B14F-4D97-AF65-F5344CB8AC3E}">
        <p14:creationId xmlns:p14="http://schemas.microsoft.com/office/powerpoint/2010/main" val="42322413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i0.wp.com/geekisawesome.com/wp-content/uploads/2012/04/We-Are-Made-Of-Star-Stuff-Carl-Sagan.jpg?resize=610%2C6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0"/>
            <a:ext cx="6858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81589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0773" t="11914" r="33126" b="12689"/>
          <a:stretch/>
        </p:blipFill>
        <p:spPr bwMode="auto">
          <a:xfrm>
            <a:off x="1371600" y="0"/>
            <a:ext cx="6034088"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19779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5426</TotalTime>
  <Words>1277</Words>
  <Application>Microsoft Office PowerPoint</Application>
  <PresentationFormat>On-screen Show (4:3)</PresentationFormat>
  <Paragraphs>169</Paragraphs>
  <Slides>53</Slides>
  <Notes>9</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53</vt:i4>
      </vt:variant>
    </vt:vector>
  </HeadingPairs>
  <TitlesOfParts>
    <vt:vector size="63" baseType="lpstr">
      <vt:lpstr>Aharoni</vt:lpstr>
      <vt:lpstr>Arial</vt:lpstr>
      <vt:lpstr>Arial Rounded MT Bold</vt:lpstr>
      <vt:lpstr>Calibri</vt:lpstr>
      <vt:lpstr>Garamond</vt:lpstr>
      <vt:lpstr>Open Sans</vt:lpstr>
      <vt:lpstr>Times New Roman</vt:lpstr>
      <vt:lpstr>Verdana</vt:lpstr>
      <vt:lpstr>Office Theme</vt:lpstr>
      <vt:lpstr>2_Default Design</vt:lpstr>
      <vt:lpstr>PowerPoint Presentation</vt:lpstr>
      <vt:lpstr>PowerPoint Presentation</vt:lpstr>
      <vt:lpstr>PowerPoint Presentation</vt:lpstr>
      <vt:lpstr>PowerPoint Presentation</vt:lpstr>
      <vt:lpstr>PowerPoint Presentation</vt:lpstr>
      <vt:lpstr>PowerPoint Presentation</vt:lpstr>
      <vt:lpstr>Consider the iron in your blood, the calcium in your bones, the oxygen that you breathe – all those atoms were forged inside a massive star.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Stellar Evolution Summary</vt:lpstr>
      <vt:lpstr>PowerPoint Presentation</vt:lpstr>
      <vt:lpstr>PowerPoint Presentation</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Fig. 1.16</dc:title>
  <dc:creator>shelley kauffman</dc:creator>
  <cp:lastModifiedBy>Pratt, Carl</cp:lastModifiedBy>
  <cp:revision>88</cp:revision>
  <dcterms:created xsi:type="dcterms:W3CDTF">2014-07-19T14:27:24Z</dcterms:created>
  <dcterms:modified xsi:type="dcterms:W3CDTF">2014-07-30T15:12:42Z</dcterms:modified>
</cp:coreProperties>
</file>